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43891200" cy="3200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D4C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2" autoAdjust="0"/>
    <p:restoredTop sz="94660"/>
  </p:normalViewPr>
  <p:slideViewPr>
    <p:cSldViewPr snapToGrid="0">
      <p:cViewPr>
        <p:scale>
          <a:sx n="30" d="100"/>
          <a:sy n="30" d="100"/>
        </p:scale>
        <p:origin x="-88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237694"/>
            <a:ext cx="37307520" cy="11142133"/>
          </a:xfrm>
        </p:spPr>
        <p:txBody>
          <a:bodyPr anchor="b"/>
          <a:lstStyle>
            <a:lvl1pPr algn="ctr">
              <a:defRPr sz="28000"/>
            </a:lvl1pPr>
          </a:lstStyle>
          <a:p>
            <a:r>
              <a:rPr lang="en-US"/>
              <a:t>Click to edit Master title style</a:t>
            </a:r>
            <a:endParaRPr lang="en-US" dirty="0"/>
          </a:p>
        </p:txBody>
      </p:sp>
      <p:sp>
        <p:nvSpPr>
          <p:cNvPr id="3" name="Subtitle 2"/>
          <p:cNvSpPr>
            <a:spLocks noGrp="1"/>
          </p:cNvSpPr>
          <p:nvPr>
            <p:ph type="subTitle" idx="1"/>
          </p:nvPr>
        </p:nvSpPr>
        <p:spPr>
          <a:xfrm>
            <a:off x="5486400" y="16809511"/>
            <a:ext cx="32918400" cy="7726889"/>
          </a:xfrm>
        </p:spPr>
        <p:txBody>
          <a:bodyPr/>
          <a:lstStyle>
            <a:lvl1pPr marL="0" indent="0" algn="ctr">
              <a:buNone/>
              <a:defRPr sz="11200"/>
            </a:lvl1pPr>
            <a:lvl2pPr marL="2133615" indent="0" algn="ctr">
              <a:buNone/>
              <a:defRPr sz="9333"/>
            </a:lvl2pPr>
            <a:lvl3pPr marL="4267230" indent="0" algn="ctr">
              <a:buNone/>
              <a:defRPr sz="8400"/>
            </a:lvl3pPr>
            <a:lvl4pPr marL="6400846" indent="0" algn="ctr">
              <a:buNone/>
              <a:defRPr sz="7467"/>
            </a:lvl4pPr>
            <a:lvl5pPr marL="8534461" indent="0" algn="ctr">
              <a:buNone/>
              <a:defRPr sz="7467"/>
            </a:lvl5pPr>
            <a:lvl6pPr marL="10668076" indent="0" algn="ctr">
              <a:buNone/>
              <a:defRPr sz="7467"/>
            </a:lvl6pPr>
            <a:lvl7pPr marL="12801691" indent="0" algn="ctr">
              <a:buNone/>
              <a:defRPr sz="7467"/>
            </a:lvl7pPr>
            <a:lvl8pPr marL="14935307" indent="0" algn="ctr">
              <a:buNone/>
              <a:defRPr sz="7467"/>
            </a:lvl8pPr>
            <a:lvl9pPr marL="17068922" indent="0" algn="ctr">
              <a:buNone/>
              <a:defRPr sz="74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403602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4288088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03917"/>
            <a:ext cx="9464040" cy="271219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03917"/>
            <a:ext cx="27843480" cy="271219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2396350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33143C-BC35-4C3F-99A8-1253A60EB430}"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1083931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7978784"/>
            <a:ext cx="37856160" cy="13312773"/>
          </a:xfrm>
        </p:spPr>
        <p:txBody>
          <a:bodyPr anchor="b"/>
          <a:lstStyle>
            <a:lvl1pPr>
              <a:defRPr sz="28000"/>
            </a:lvl1pPr>
          </a:lstStyle>
          <a:p>
            <a:r>
              <a:rPr lang="en-US"/>
              <a:t>Click to edit Master title style</a:t>
            </a:r>
            <a:endParaRPr lang="en-US" dirty="0"/>
          </a:p>
        </p:txBody>
      </p:sp>
      <p:sp>
        <p:nvSpPr>
          <p:cNvPr id="3" name="Text Placeholder 2"/>
          <p:cNvSpPr>
            <a:spLocks noGrp="1"/>
          </p:cNvSpPr>
          <p:nvPr>
            <p:ph type="body" idx="1"/>
          </p:nvPr>
        </p:nvSpPr>
        <p:spPr>
          <a:xfrm>
            <a:off x="2994662" y="21417501"/>
            <a:ext cx="37856160" cy="7000873"/>
          </a:xfrm>
        </p:spPr>
        <p:txBody>
          <a:bodyPr/>
          <a:lstStyle>
            <a:lvl1pPr marL="0" indent="0">
              <a:buNone/>
              <a:defRPr sz="11200">
                <a:solidFill>
                  <a:schemeClr val="tx1"/>
                </a:solidFill>
              </a:defRPr>
            </a:lvl1pPr>
            <a:lvl2pPr marL="2133615" indent="0">
              <a:buNone/>
              <a:defRPr sz="9333">
                <a:solidFill>
                  <a:schemeClr val="tx1">
                    <a:tint val="75000"/>
                  </a:schemeClr>
                </a:solidFill>
              </a:defRPr>
            </a:lvl2pPr>
            <a:lvl3pPr marL="4267230" indent="0">
              <a:buNone/>
              <a:defRPr sz="8400">
                <a:solidFill>
                  <a:schemeClr val="tx1">
                    <a:tint val="75000"/>
                  </a:schemeClr>
                </a:solidFill>
              </a:defRPr>
            </a:lvl3pPr>
            <a:lvl4pPr marL="6400846" indent="0">
              <a:buNone/>
              <a:defRPr sz="7467">
                <a:solidFill>
                  <a:schemeClr val="tx1">
                    <a:tint val="75000"/>
                  </a:schemeClr>
                </a:solidFill>
              </a:defRPr>
            </a:lvl4pPr>
            <a:lvl5pPr marL="8534461" indent="0">
              <a:buNone/>
              <a:defRPr sz="7467">
                <a:solidFill>
                  <a:schemeClr val="tx1">
                    <a:tint val="75000"/>
                  </a:schemeClr>
                </a:solidFill>
              </a:defRPr>
            </a:lvl5pPr>
            <a:lvl6pPr marL="10668076" indent="0">
              <a:buNone/>
              <a:defRPr sz="7467">
                <a:solidFill>
                  <a:schemeClr val="tx1">
                    <a:tint val="75000"/>
                  </a:schemeClr>
                </a:solidFill>
              </a:defRPr>
            </a:lvl6pPr>
            <a:lvl7pPr marL="12801691" indent="0">
              <a:buNone/>
              <a:defRPr sz="7467">
                <a:solidFill>
                  <a:schemeClr val="tx1">
                    <a:tint val="75000"/>
                  </a:schemeClr>
                </a:solidFill>
              </a:defRPr>
            </a:lvl7pPr>
            <a:lvl8pPr marL="14935307" indent="0">
              <a:buNone/>
              <a:defRPr sz="7467">
                <a:solidFill>
                  <a:schemeClr val="tx1">
                    <a:tint val="75000"/>
                  </a:schemeClr>
                </a:solidFill>
              </a:defRPr>
            </a:lvl8pPr>
            <a:lvl9pPr marL="17068922" indent="0">
              <a:buNone/>
              <a:defRPr sz="746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33143C-BC35-4C3F-99A8-1253A60EB430}" type="datetimeFigureOut">
              <a:rPr lang="en-US" smtClean="0"/>
              <a:t>3/17/2019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55676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519583"/>
            <a:ext cx="18653760" cy="203062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33143C-BC35-4C3F-99A8-1253A60EB430}" type="datetimeFigureOut">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30535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03924"/>
            <a:ext cx="37856160" cy="6185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7845427"/>
            <a:ext cx="18568032"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4" name="Content Placeholder 3"/>
          <p:cNvSpPr>
            <a:spLocks noGrp="1"/>
          </p:cNvSpPr>
          <p:nvPr>
            <p:ph sz="half" idx="2"/>
          </p:nvPr>
        </p:nvSpPr>
        <p:spPr>
          <a:xfrm>
            <a:off x="3023242" y="11690350"/>
            <a:ext cx="18568032"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7845427"/>
            <a:ext cx="18659477" cy="3844923"/>
          </a:xfrm>
        </p:spPr>
        <p:txBody>
          <a:bodyPr anchor="b"/>
          <a:lstStyle>
            <a:lvl1pPr marL="0" indent="0">
              <a:buNone/>
              <a:defRPr sz="11200" b="1"/>
            </a:lvl1pPr>
            <a:lvl2pPr marL="2133615" indent="0">
              <a:buNone/>
              <a:defRPr sz="9333" b="1"/>
            </a:lvl2pPr>
            <a:lvl3pPr marL="4267230" indent="0">
              <a:buNone/>
              <a:defRPr sz="8400" b="1"/>
            </a:lvl3pPr>
            <a:lvl4pPr marL="6400846" indent="0">
              <a:buNone/>
              <a:defRPr sz="7467" b="1"/>
            </a:lvl4pPr>
            <a:lvl5pPr marL="8534461" indent="0">
              <a:buNone/>
              <a:defRPr sz="7467" b="1"/>
            </a:lvl5pPr>
            <a:lvl6pPr marL="10668076" indent="0">
              <a:buNone/>
              <a:defRPr sz="7467" b="1"/>
            </a:lvl6pPr>
            <a:lvl7pPr marL="12801691" indent="0">
              <a:buNone/>
              <a:defRPr sz="7467" b="1"/>
            </a:lvl7pPr>
            <a:lvl8pPr marL="14935307" indent="0">
              <a:buNone/>
              <a:defRPr sz="7467" b="1"/>
            </a:lvl8pPr>
            <a:lvl9pPr marL="17068922" indent="0">
              <a:buNone/>
              <a:defRPr sz="7467" b="1"/>
            </a:lvl9pPr>
          </a:lstStyle>
          <a:p>
            <a:pPr lvl="0"/>
            <a:r>
              <a:rPr lang="en-US"/>
              <a:t>Edit Master text styles</a:t>
            </a:r>
          </a:p>
        </p:txBody>
      </p:sp>
      <p:sp>
        <p:nvSpPr>
          <p:cNvPr id="6" name="Content Placeholder 5"/>
          <p:cNvSpPr>
            <a:spLocks noGrp="1"/>
          </p:cNvSpPr>
          <p:nvPr>
            <p:ph sz="quarter" idx="4"/>
          </p:nvPr>
        </p:nvSpPr>
        <p:spPr>
          <a:xfrm>
            <a:off x="22219922" y="11690350"/>
            <a:ext cx="18659477" cy="171947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33143C-BC35-4C3F-99A8-1253A60EB430}" type="datetimeFigureOut">
              <a:rPr lang="en-US" smtClean="0"/>
              <a:t>3/17/2019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4167245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33143C-BC35-4C3F-99A8-1253A60EB430}" type="datetimeFigureOut">
              <a:rPr lang="en-US" smtClean="0"/>
              <a:t>3/17/2019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110737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3143C-BC35-4C3F-99A8-1253A60EB430}" type="datetimeFigureOut">
              <a:rPr lang="en-US" smtClean="0"/>
              <a:t>3/17/2019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222331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Content Placeholder 2"/>
          <p:cNvSpPr>
            <a:spLocks noGrp="1"/>
          </p:cNvSpPr>
          <p:nvPr>
            <p:ph idx="1"/>
          </p:nvPr>
        </p:nvSpPr>
        <p:spPr>
          <a:xfrm>
            <a:off x="18659477" y="4607991"/>
            <a:ext cx="22219920" cy="22743583"/>
          </a:xfrm>
        </p:spPr>
        <p:txBody>
          <a:bodyPr/>
          <a:lstStyle>
            <a:lvl1pPr>
              <a:defRPr sz="14933"/>
            </a:lvl1pPr>
            <a:lvl2pPr>
              <a:defRPr sz="13067"/>
            </a:lvl2pPr>
            <a:lvl3pPr>
              <a:defRPr sz="11200"/>
            </a:lvl3pPr>
            <a:lvl4pPr>
              <a:defRPr sz="9333"/>
            </a:lvl4pPr>
            <a:lvl5pPr>
              <a:defRPr sz="9333"/>
            </a:lvl5pPr>
            <a:lvl6pPr>
              <a:defRPr sz="9333"/>
            </a:lvl6pPr>
            <a:lvl7pPr>
              <a:defRPr sz="9333"/>
            </a:lvl7pPr>
            <a:lvl8pPr>
              <a:defRPr sz="9333"/>
            </a:lvl8pPr>
            <a:lvl9pPr>
              <a:defRPr sz="933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3A33143C-BC35-4C3F-99A8-1253A60EB430}" type="datetimeFigureOut">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324638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33600"/>
            <a:ext cx="14156054" cy="7467600"/>
          </a:xfrm>
        </p:spPr>
        <p:txBody>
          <a:bodyPr anchor="b"/>
          <a:lstStyle>
            <a:lvl1pPr>
              <a:defRPr sz="149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607991"/>
            <a:ext cx="22219920" cy="22743583"/>
          </a:xfrm>
        </p:spPr>
        <p:txBody>
          <a:bodyPr anchor="t"/>
          <a:lstStyle>
            <a:lvl1pPr marL="0" indent="0">
              <a:buNone/>
              <a:defRPr sz="14933"/>
            </a:lvl1pPr>
            <a:lvl2pPr marL="2133615" indent="0">
              <a:buNone/>
              <a:defRPr sz="13067"/>
            </a:lvl2pPr>
            <a:lvl3pPr marL="4267230" indent="0">
              <a:buNone/>
              <a:defRPr sz="11200"/>
            </a:lvl3pPr>
            <a:lvl4pPr marL="6400846" indent="0">
              <a:buNone/>
              <a:defRPr sz="9333"/>
            </a:lvl4pPr>
            <a:lvl5pPr marL="8534461" indent="0">
              <a:buNone/>
              <a:defRPr sz="9333"/>
            </a:lvl5pPr>
            <a:lvl6pPr marL="10668076" indent="0">
              <a:buNone/>
              <a:defRPr sz="9333"/>
            </a:lvl6pPr>
            <a:lvl7pPr marL="12801691" indent="0">
              <a:buNone/>
              <a:defRPr sz="9333"/>
            </a:lvl7pPr>
            <a:lvl8pPr marL="14935307" indent="0">
              <a:buNone/>
              <a:defRPr sz="9333"/>
            </a:lvl8pPr>
            <a:lvl9pPr marL="17068922" indent="0">
              <a:buNone/>
              <a:defRPr sz="9333"/>
            </a:lvl9pPr>
          </a:lstStyle>
          <a:p>
            <a:r>
              <a:rPr lang="en-US"/>
              <a:t>Click icon to add picture</a:t>
            </a:r>
            <a:endParaRPr lang="en-US" dirty="0"/>
          </a:p>
        </p:txBody>
      </p:sp>
      <p:sp>
        <p:nvSpPr>
          <p:cNvPr id="4" name="Text Placeholder 3"/>
          <p:cNvSpPr>
            <a:spLocks noGrp="1"/>
          </p:cNvSpPr>
          <p:nvPr>
            <p:ph type="body" sz="half" idx="2"/>
          </p:nvPr>
        </p:nvSpPr>
        <p:spPr>
          <a:xfrm>
            <a:off x="3023237" y="9601200"/>
            <a:ext cx="14156054" cy="17787411"/>
          </a:xfrm>
        </p:spPr>
        <p:txBody>
          <a:bodyPr/>
          <a:lstStyle>
            <a:lvl1pPr marL="0" indent="0">
              <a:buNone/>
              <a:defRPr sz="7467"/>
            </a:lvl1pPr>
            <a:lvl2pPr marL="2133615" indent="0">
              <a:buNone/>
              <a:defRPr sz="6533"/>
            </a:lvl2pPr>
            <a:lvl3pPr marL="4267230" indent="0">
              <a:buNone/>
              <a:defRPr sz="5600"/>
            </a:lvl3pPr>
            <a:lvl4pPr marL="6400846" indent="0">
              <a:buNone/>
              <a:defRPr sz="4667"/>
            </a:lvl4pPr>
            <a:lvl5pPr marL="8534461" indent="0">
              <a:buNone/>
              <a:defRPr sz="4667"/>
            </a:lvl5pPr>
            <a:lvl6pPr marL="10668076" indent="0">
              <a:buNone/>
              <a:defRPr sz="4667"/>
            </a:lvl6pPr>
            <a:lvl7pPr marL="12801691" indent="0">
              <a:buNone/>
              <a:defRPr sz="4667"/>
            </a:lvl7pPr>
            <a:lvl8pPr marL="14935307" indent="0">
              <a:buNone/>
              <a:defRPr sz="4667"/>
            </a:lvl8pPr>
            <a:lvl9pPr marL="17068922" indent="0">
              <a:buNone/>
              <a:defRPr sz="4667"/>
            </a:lvl9pPr>
          </a:lstStyle>
          <a:p>
            <a:pPr lvl="0"/>
            <a:r>
              <a:rPr lang="en-US"/>
              <a:t>Edit Master text styles</a:t>
            </a:r>
          </a:p>
        </p:txBody>
      </p:sp>
      <p:sp>
        <p:nvSpPr>
          <p:cNvPr id="5" name="Date Placeholder 4"/>
          <p:cNvSpPr>
            <a:spLocks noGrp="1"/>
          </p:cNvSpPr>
          <p:nvPr>
            <p:ph type="dt" sz="half" idx="10"/>
          </p:nvPr>
        </p:nvSpPr>
        <p:spPr/>
        <p:txBody>
          <a:bodyPr/>
          <a:lstStyle/>
          <a:p>
            <a:fld id="{3A33143C-BC35-4C3F-99A8-1253A60EB430}" type="datetimeFigureOut">
              <a:rPr lang="en-US" smtClean="0"/>
              <a:t>3/17/2019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48884F-BF2D-4364-982C-7658C224A17F}" type="slidenum">
              <a:rPr lang="en-US" smtClean="0"/>
              <a:t>‹#›</a:t>
            </a:fld>
            <a:endParaRPr lang="en-US"/>
          </a:p>
        </p:txBody>
      </p:sp>
    </p:spTree>
    <p:extLst>
      <p:ext uri="{BB962C8B-B14F-4D97-AF65-F5344CB8AC3E}">
        <p14:creationId xmlns:p14="http://schemas.microsoft.com/office/powerpoint/2010/main" val="3212200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03924"/>
            <a:ext cx="37856160" cy="618596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519583"/>
            <a:ext cx="37856160" cy="203062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29662974"/>
            <a:ext cx="9875520" cy="1703917"/>
          </a:xfrm>
          <a:prstGeom prst="rect">
            <a:avLst/>
          </a:prstGeom>
        </p:spPr>
        <p:txBody>
          <a:bodyPr vert="horz" lIns="91440" tIns="45720" rIns="91440" bIns="45720" rtlCol="0" anchor="ctr"/>
          <a:lstStyle>
            <a:lvl1pPr algn="l">
              <a:defRPr sz="5600">
                <a:solidFill>
                  <a:schemeClr val="tx1">
                    <a:tint val="75000"/>
                  </a:schemeClr>
                </a:solidFill>
              </a:defRPr>
            </a:lvl1pPr>
          </a:lstStyle>
          <a:p>
            <a:fld id="{3A33143C-BC35-4C3F-99A8-1253A60EB430}" type="datetimeFigureOut">
              <a:rPr lang="en-US" smtClean="0"/>
              <a:t>3/17/2019</a:t>
            </a:fld>
            <a:endParaRPr lang="en-US"/>
          </a:p>
        </p:txBody>
      </p:sp>
      <p:sp>
        <p:nvSpPr>
          <p:cNvPr id="5" name="Footer Placeholder 4"/>
          <p:cNvSpPr>
            <a:spLocks noGrp="1"/>
          </p:cNvSpPr>
          <p:nvPr>
            <p:ph type="ftr" sz="quarter" idx="3"/>
          </p:nvPr>
        </p:nvSpPr>
        <p:spPr>
          <a:xfrm>
            <a:off x="14538960" y="29662974"/>
            <a:ext cx="14813280" cy="1703917"/>
          </a:xfrm>
          <a:prstGeom prst="rect">
            <a:avLst/>
          </a:prstGeom>
        </p:spPr>
        <p:txBody>
          <a:bodyPr vert="horz" lIns="91440" tIns="45720" rIns="91440" bIns="45720" rtlCol="0" anchor="ctr"/>
          <a:lstStyle>
            <a:lvl1pPr algn="ctr">
              <a:defRPr sz="5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29662974"/>
            <a:ext cx="9875520" cy="1703917"/>
          </a:xfrm>
          <a:prstGeom prst="rect">
            <a:avLst/>
          </a:prstGeom>
        </p:spPr>
        <p:txBody>
          <a:bodyPr vert="horz" lIns="91440" tIns="45720" rIns="91440" bIns="45720" rtlCol="0" anchor="ctr"/>
          <a:lstStyle>
            <a:lvl1pPr algn="r">
              <a:defRPr sz="5600">
                <a:solidFill>
                  <a:schemeClr val="tx1">
                    <a:tint val="75000"/>
                  </a:schemeClr>
                </a:solidFill>
              </a:defRPr>
            </a:lvl1pPr>
          </a:lstStyle>
          <a:p>
            <a:fld id="{3B48884F-BF2D-4364-982C-7658C224A17F}" type="slidenum">
              <a:rPr lang="en-US" smtClean="0"/>
              <a:t>‹#›</a:t>
            </a:fld>
            <a:endParaRPr lang="en-US"/>
          </a:p>
        </p:txBody>
      </p:sp>
    </p:spTree>
    <p:extLst>
      <p:ext uri="{BB962C8B-B14F-4D97-AF65-F5344CB8AC3E}">
        <p14:creationId xmlns:p14="http://schemas.microsoft.com/office/powerpoint/2010/main" val="25107340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267230" rtl="0" eaLnBrk="1" latinLnBrk="0" hangingPunct="1">
        <a:lnSpc>
          <a:spcPct val="90000"/>
        </a:lnSpc>
        <a:spcBef>
          <a:spcPct val="0"/>
        </a:spcBef>
        <a:buNone/>
        <a:defRPr sz="20533" kern="1200">
          <a:solidFill>
            <a:schemeClr val="tx1"/>
          </a:solidFill>
          <a:latin typeface="+mj-lt"/>
          <a:ea typeface="+mj-ea"/>
          <a:cs typeface="+mj-cs"/>
        </a:defRPr>
      </a:lvl1pPr>
    </p:titleStyle>
    <p:bodyStyle>
      <a:lvl1pPr marL="1066808" indent="-1066808" algn="l" defTabSz="4267230" rtl="0" eaLnBrk="1" latinLnBrk="0" hangingPunct="1">
        <a:lnSpc>
          <a:spcPct val="90000"/>
        </a:lnSpc>
        <a:spcBef>
          <a:spcPts val="4667"/>
        </a:spcBef>
        <a:buFont typeface="Arial" panose="020B0604020202020204" pitchFamily="34" charset="0"/>
        <a:buChar char="•"/>
        <a:defRPr sz="13067" kern="1200">
          <a:solidFill>
            <a:schemeClr val="tx1"/>
          </a:solidFill>
          <a:latin typeface="+mn-lt"/>
          <a:ea typeface="+mn-ea"/>
          <a:cs typeface="+mn-cs"/>
        </a:defRPr>
      </a:lvl1pPr>
      <a:lvl2pPr marL="3200423" indent="-1066808" algn="l" defTabSz="4267230" rtl="0" eaLnBrk="1" latinLnBrk="0" hangingPunct="1">
        <a:lnSpc>
          <a:spcPct val="90000"/>
        </a:lnSpc>
        <a:spcBef>
          <a:spcPts val="2333"/>
        </a:spcBef>
        <a:buFont typeface="Arial" panose="020B0604020202020204" pitchFamily="34" charset="0"/>
        <a:buChar char="•"/>
        <a:defRPr sz="11200" kern="1200">
          <a:solidFill>
            <a:schemeClr val="tx1"/>
          </a:solidFill>
          <a:latin typeface="+mn-lt"/>
          <a:ea typeface="+mn-ea"/>
          <a:cs typeface="+mn-cs"/>
        </a:defRPr>
      </a:lvl2pPr>
      <a:lvl3pPr marL="5334038" indent="-1066808" algn="l" defTabSz="4267230" rtl="0" eaLnBrk="1" latinLnBrk="0" hangingPunct="1">
        <a:lnSpc>
          <a:spcPct val="90000"/>
        </a:lnSpc>
        <a:spcBef>
          <a:spcPts val="2333"/>
        </a:spcBef>
        <a:buFont typeface="Arial" panose="020B0604020202020204" pitchFamily="34" charset="0"/>
        <a:buChar char="•"/>
        <a:defRPr sz="9333" kern="1200">
          <a:solidFill>
            <a:schemeClr val="tx1"/>
          </a:solidFill>
          <a:latin typeface="+mn-lt"/>
          <a:ea typeface="+mn-ea"/>
          <a:cs typeface="+mn-cs"/>
        </a:defRPr>
      </a:lvl3pPr>
      <a:lvl4pPr marL="7467653"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4pPr>
      <a:lvl5pPr marL="960126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5pPr>
      <a:lvl6pPr marL="1173488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6pPr>
      <a:lvl7pPr marL="13868499"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7pPr>
      <a:lvl8pPr marL="16002114"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8pPr>
      <a:lvl9pPr marL="18135730" indent="-1066808" algn="l" defTabSz="4267230" rtl="0" eaLnBrk="1" latinLnBrk="0" hangingPunct="1">
        <a:lnSpc>
          <a:spcPct val="90000"/>
        </a:lnSpc>
        <a:spcBef>
          <a:spcPts val="2333"/>
        </a:spcBef>
        <a:buFont typeface="Arial" panose="020B0604020202020204" pitchFamily="34" charset="0"/>
        <a:buChar char="•"/>
        <a:defRPr sz="8400" kern="1200">
          <a:solidFill>
            <a:schemeClr val="tx1"/>
          </a:solidFill>
          <a:latin typeface="+mn-lt"/>
          <a:ea typeface="+mn-ea"/>
          <a:cs typeface="+mn-cs"/>
        </a:defRPr>
      </a:lvl9pPr>
    </p:bodyStyle>
    <p:otherStyle>
      <a:defPPr>
        <a:defRPr lang="en-US"/>
      </a:defPPr>
      <a:lvl1pPr marL="0" algn="l" defTabSz="4267230" rtl="0" eaLnBrk="1" latinLnBrk="0" hangingPunct="1">
        <a:defRPr sz="8400" kern="1200">
          <a:solidFill>
            <a:schemeClr val="tx1"/>
          </a:solidFill>
          <a:latin typeface="+mn-lt"/>
          <a:ea typeface="+mn-ea"/>
          <a:cs typeface="+mn-cs"/>
        </a:defRPr>
      </a:lvl1pPr>
      <a:lvl2pPr marL="2133615" algn="l" defTabSz="4267230" rtl="0" eaLnBrk="1" latinLnBrk="0" hangingPunct="1">
        <a:defRPr sz="8400" kern="1200">
          <a:solidFill>
            <a:schemeClr val="tx1"/>
          </a:solidFill>
          <a:latin typeface="+mn-lt"/>
          <a:ea typeface="+mn-ea"/>
          <a:cs typeface="+mn-cs"/>
        </a:defRPr>
      </a:lvl2pPr>
      <a:lvl3pPr marL="4267230" algn="l" defTabSz="4267230" rtl="0" eaLnBrk="1" latinLnBrk="0" hangingPunct="1">
        <a:defRPr sz="8400" kern="1200">
          <a:solidFill>
            <a:schemeClr val="tx1"/>
          </a:solidFill>
          <a:latin typeface="+mn-lt"/>
          <a:ea typeface="+mn-ea"/>
          <a:cs typeface="+mn-cs"/>
        </a:defRPr>
      </a:lvl3pPr>
      <a:lvl4pPr marL="6400846" algn="l" defTabSz="4267230" rtl="0" eaLnBrk="1" latinLnBrk="0" hangingPunct="1">
        <a:defRPr sz="8400" kern="1200">
          <a:solidFill>
            <a:schemeClr val="tx1"/>
          </a:solidFill>
          <a:latin typeface="+mn-lt"/>
          <a:ea typeface="+mn-ea"/>
          <a:cs typeface="+mn-cs"/>
        </a:defRPr>
      </a:lvl4pPr>
      <a:lvl5pPr marL="8534461" algn="l" defTabSz="4267230" rtl="0" eaLnBrk="1" latinLnBrk="0" hangingPunct="1">
        <a:defRPr sz="8400" kern="1200">
          <a:solidFill>
            <a:schemeClr val="tx1"/>
          </a:solidFill>
          <a:latin typeface="+mn-lt"/>
          <a:ea typeface="+mn-ea"/>
          <a:cs typeface="+mn-cs"/>
        </a:defRPr>
      </a:lvl5pPr>
      <a:lvl6pPr marL="10668076" algn="l" defTabSz="4267230" rtl="0" eaLnBrk="1" latinLnBrk="0" hangingPunct="1">
        <a:defRPr sz="8400" kern="1200">
          <a:solidFill>
            <a:schemeClr val="tx1"/>
          </a:solidFill>
          <a:latin typeface="+mn-lt"/>
          <a:ea typeface="+mn-ea"/>
          <a:cs typeface="+mn-cs"/>
        </a:defRPr>
      </a:lvl6pPr>
      <a:lvl7pPr marL="12801691" algn="l" defTabSz="4267230" rtl="0" eaLnBrk="1" latinLnBrk="0" hangingPunct="1">
        <a:defRPr sz="8400" kern="1200">
          <a:solidFill>
            <a:schemeClr val="tx1"/>
          </a:solidFill>
          <a:latin typeface="+mn-lt"/>
          <a:ea typeface="+mn-ea"/>
          <a:cs typeface="+mn-cs"/>
        </a:defRPr>
      </a:lvl7pPr>
      <a:lvl8pPr marL="14935307" algn="l" defTabSz="4267230" rtl="0" eaLnBrk="1" latinLnBrk="0" hangingPunct="1">
        <a:defRPr sz="8400" kern="1200">
          <a:solidFill>
            <a:schemeClr val="tx1"/>
          </a:solidFill>
          <a:latin typeface="+mn-lt"/>
          <a:ea typeface="+mn-ea"/>
          <a:cs typeface="+mn-cs"/>
        </a:defRPr>
      </a:lvl8pPr>
      <a:lvl9pPr marL="17068922" algn="l" defTabSz="4267230" rtl="0" eaLnBrk="1" latinLnBrk="0" hangingPunct="1">
        <a:defRPr sz="8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4C5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E8994AE-88DC-43AC-A320-8F145FCB76FF}"/>
              </a:ext>
            </a:extLst>
          </p:cNvPr>
          <p:cNvSpPr/>
          <p:nvPr/>
        </p:nvSpPr>
        <p:spPr>
          <a:xfrm>
            <a:off x="664275" y="6248696"/>
            <a:ext cx="12286384" cy="253552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dirty="0"/>
          </a:p>
        </p:txBody>
      </p:sp>
      <p:sp>
        <p:nvSpPr>
          <p:cNvPr id="5" name="Rectangle 4">
            <a:extLst>
              <a:ext uri="{FF2B5EF4-FFF2-40B4-BE49-F238E27FC236}">
                <a16:creationId xmlns:a16="http://schemas.microsoft.com/office/drawing/2014/main" id="{19BD3EBB-6353-40A9-A2D4-EB89AAB94BA5}"/>
              </a:ext>
            </a:extLst>
          </p:cNvPr>
          <p:cNvSpPr/>
          <p:nvPr/>
        </p:nvSpPr>
        <p:spPr>
          <a:xfrm>
            <a:off x="697017" y="6252378"/>
            <a:ext cx="12201863" cy="1312260"/>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6" name="TextBox 5">
            <a:extLst>
              <a:ext uri="{FF2B5EF4-FFF2-40B4-BE49-F238E27FC236}">
                <a16:creationId xmlns:a16="http://schemas.microsoft.com/office/drawing/2014/main" id="{50312881-D4EC-45FC-A1E0-71E0826C2D08}"/>
              </a:ext>
            </a:extLst>
          </p:cNvPr>
          <p:cNvSpPr txBox="1"/>
          <p:nvPr/>
        </p:nvSpPr>
        <p:spPr>
          <a:xfrm>
            <a:off x="840816" y="6364309"/>
            <a:ext cx="12030236" cy="1200329"/>
          </a:xfrm>
          <a:prstGeom prst="rect">
            <a:avLst/>
          </a:prstGeom>
          <a:noFill/>
        </p:spPr>
        <p:txBody>
          <a:bodyPr wrap="square" rtlCol="0">
            <a:spAutoFit/>
          </a:bodyPr>
          <a:lstStyle/>
          <a:p>
            <a:pPr algn="ctr"/>
            <a:r>
              <a:rPr lang="en-US" sz="7200" dirty="0">
                <a:solidFill>
                  <a:schemeClr val="bg1"/>
                </a:solidFill>
              </a:rPr>
              <a:t> Introduction</a:t>
            </a:r>
          </a:p>
        </p:txBody>
      </p:sp>
      <p:sp>
        <p:nvSpPr>
          <p:cNvPr id="7" name="Rectangle 6">
            <a:extLst>
              <a:ext uri="{FF2B5EF4-FFF2-40B4-BE49-F238E27FC236}">
                <a16:creationId xmlns:a16="http://schemas.microsoft.com/office/drawing/2014/main" id="{BD17557C-A855-45C7-94A2-93C94F1459D2}"/>
              </a:ext>
            </a:extLst>
          </p:cNvPr>
          <p:cNvSpPr/>
          <p:nvPr/>
        </p:nvSpPr>
        <p:spPr>
          <a:xfrm>
            <a:off x="14097000" y="6289893"/>
            <a:ext cx="15316199" cy="253552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2913" indent="-411470" algn="just">
              <a:spcAft>
                <a:spcPts val="800"/>
              </a:spcAft>
            </a:pPr>
            <a:r>
              <a:rPr lang="en-US" altLang="en-US" sz="8000" dirty="0">
                <a:ea typeface="Arial" charset="0"/>
                <a:cs typeface="Arial" charset="0"/>
              </a:rPr>
              <a:t>Formic Acid gasified at 400</a:t>
            </a:r>
            <a:r>
              <a:rPr lang="en-US" sz="8000" dirty="0"/>
              <a:t>°C</a:t>
            </a:r>
          </a:p>
          <a:p>
            <a:pPr marL="542913" indent="-411470" algn="just">
              <a:spcAft>
                <a:spcPts val="800"/>
              </a:spcAft>
            </a:pPr>
            <a:r>
              <a:rPr lang="en-US" altLang="en-US" sz="8000" dirty="0">
                <a:ea typeface="Arial" charset="0"/>
                <a:cs typeface="Arial" charset="0"/>
              </a:rPr>
              <a:t>Pressure held constant at 25 </a:t>
            </a:r>
            <a:r>
              <a:rPr lang="en-US" altLang="en-US" sz="8000" dirty="0" err="1">
                <a:ea typeface="Arial" charset="0"/>
                <a:cs typeface="Arial" charset="0"/>
              </a:rPr>
              <a:t>MPa</a:t>
            </a:r>
            <a:endParaRPr lang="en-US" altLang="en-US" sz="8000" dirty="0">
              <a:ea typeface="Arial" charset="0"/>
              <a:cs typeface="Arial" charset="0"/>
            </a:endParaRPr>
          </a:p>
          <a:p>
            <a:pPr marL="542913" indent="-411470" algn="just">
              <a:spcAft>
                <a:spcPts val="800"/>
              </a:spcAft>
            </a:pPr>
            <a:r>
              <a:rPr lang="en-US" altLang="en-US" sz="8000" dirty="0">
                <a:ea typeface="Arial" charset="0"/>
                <a:cs typeface="Arial" charset="0"/>
              </a:rPr>
              <a:t>Residence time of </a:t>
            </a:r>
            <a:r>
              <a:rPr lang="en-US" altLang="en-US" sz="8000" dirty="0" err="1">
                <a:ea typeface="Arial" charset="0"/>
                <a:cs typeface="Arial" charset="0"/>
              </a:rPr>
              <a:t>Xs</a:t>
            </a:r>
            <a:endParaRPr lang="en-US" altLang="en-US" sz="8000" dirty="0">
              <a:ea typeface="Arial" charset="0"/>
              <a:cs typeface="Arial" charset="0"/>
            </a:endParaRPr>
          </a:p>
          <a:p>
            <a:pPr marL="542913" indent="-411470" algn="just">
              <a:spcAft>
                <a:spcPts val="800"/>
              </a:spcAft>
            </a:pPr>
            <a:r>
              <a:rPr lang="en-US" altLang="en-US" sz="8000" dirty="0">
                <a:ea typeface="Arial" charset="0"/>
                <a:cs typeface="Arial" charset="0"/>
              </a:rPr>
              <a:t>Constant </a:t>
            </a:r>
            <a:r>
              <a:rPr lang="en-US" altLang="en-US" sz="8000" dirty="0" err="1">
                <a:ea typeface="Arial" charset="0"/>
                <a:cs typeface="Arial" charset="0"/>
              </a:rPr>
              <a:t>fedstock</a:t>
            </a:r>
            <a:r>
              <a:rPr lang="en-US" altLang="en-US" sz="8000" dirty="0">
                <a:ea typeface="Arial" charset="0"/>
                <a:cs typeface="Arial" charset="0"/>
              </a:rPr>
              <a:t> concentration of 15 </a:t>
            </a:r>
            <a:r>
              <a:rPr lang="en-US" altLang="en-US" sz="8000" dirty="0" err="1">
                <a:ea typeface="Arial" charset="0"/>
                <a:cs typeface="Arial" charset="0"/>
              </a:rPr>
              <a:t>wt</a:t>
            </a:r>
            <a:r>
              <a:rPr lang="en-US" altLang="en-US" sz="8000" dirty="0">
                <a:ea typeface="Arial" charset="0"/>
                <a:cs typeface="Arial" charset="0"/>
              </a:rPr>
              <a:t>%</a:t>
            </a:r>
          </a:p>
        </p:txBody>
      </p:sp>
      <p:sp>
        <p:nvSpPr>
          <p:cNvPr id="8" name="Rectangle 7">
            <a:extLst>
              <a:ext uri="{FF2B5EF4-FFF2-40B4-BE49-F238E27FC236}">
                <a16:creationId xmlns:a16="http://schemas.microsoft.com/office/drawing/2014/main" id="{67D9D94C-DA10-43AF-B8D7-3080CC1C3C88}"/>
              </a:ext>
            </a:extLst>
          </p:cNvPr>
          <p:cNvSpPr/>
          <p:nvPr/>
        </p:nvSpPr>
        <p:spPr>
          <a:xfrm>
            <a:off x="14097001" y="6326819"/>
            <a:ext cx="15316198" cy="1643547"/>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9" name="TextBox 8">
            <a:extLst>
              <a:ext uri="{FF2B5EF4-FFF2-40B4-BE49-F238E27FC236}">
                <a16:creationId xmlns:a16="http://schemas.microsoft.com/office/drawing/2014/main" id="{C317E8B5-FD99-40C5-AA47-411892DDDF6D}"/>
              </a:ext>
            </a:extLst>
          </p:cNvPr>
          <p:cNvSpPr txBox="1"/>
          <p:nvPr/>
        </p:nvSpPr>
        <p:spPr>
          <a:xfrm>
            <a:off x="14096999" y="6459005"/>
            <a:ext cx="15316200" cy="1200329"/>
          </a:xfrm>
          <a:prstGeom prst="rect">
            <a:avLst/>
          </a:prstGeom>
          <a:noFill/>
        </p:spPr>
        <p:txBody>
          <a:bodyPr wrap="square" rtlCol="0">
            <a:spAutoFit/>
          </a:bodyPr>
          <a:lstStyle/>
          <a:p>
            <a:pPr algn="ctr"/>
            <a:r>
              <a:rPr lang="en-US" sz="7200" dirty="0">
                <a:solidFill>
                  <a:schemeClr val="bg1"/>
                </a:solidFill>
              </a:rPr>
              <a:t>Materials and Methods</a:t>
            </a:r>
          </a:p>
        </p:txBody>
      </p:sp>
      <p:sp>
        <p:nvSpPr>
          <p:cNvPr id="11" name="Rectangle 10">
            <a:extLst>
              <a:ext uri="{FF2B5EF4-FFF2-40B4-BE49-F238E27FC236}">
                <a16:creationId xmlns:a16="http://schemas.microsoft.com/office/drawing/2014/main" id="{32247EC8-6EEB-4110-978D-D06DAF01BD1E}"/>
              </a:ext>
            </a:extLst>
          </p:cNvPr>
          <p:cNvSpPr/>
          <p:nvPr/>
        </p:nvSpPr>
        <p:spPr>
          <a:xfrm>
            <a:off x="30940544" y="6248696"/>
            <a:ext cx="12198504" cy="253552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dirty="0"/>
          </a:p>
        </p:txBody>
      </p:sp>
      <p:sp>
        <p:nvSpPr>
          <p:cNvPr id="12" name="Rectangle 11">
            <a:extLst>
              <a:ext uri="{FF2B5EF4-FFF2-40B4-BE49-F238E27FC236}">
                <a16:creationId xmlns:a16="http://schemas.microsoft.com/office/drawing/2014/main" id="{712F0579-D5BA-441D-801E-3883E8D58EBB}"/>
              </a:ext>
            </a:extLst>
          </p:cNvPr>
          <p:cNvSpPr/>
          <p:nvPr/>
        </p:nvSpPr>
        <p:spPr>
          <a:xfrm>
            <a:off x="30959231" y="6251458"/>
            <a:ext cx="12198504" cy="1615422"/>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13" name="TextBox 12">
            <a:extLst>
              <a:ext uri="{FF2B5EF4-FFF2-40B4-BE49-F238E27FC236}">
                <a16:creationId xmlns:a16="http://schemas.microsoft.com/office/drawing/2014/main" id="{D25C4697-4697-4C98-AED0-7DAACC9910C4}"/>
              </a:ext>
            </a:extLst>
          </p:cNvPr>
          <p:cNvSpPr txBox="1"/>
          <p:nvPr/>
        </p:nvSpPr>
        <p:spPr>
          <a:xfrm>
            <a:off x="31094394" y="6364309"/>
            <a:ext cx="12128307" cy="1200329"/>
          </a:xfrm>
          <a:prstGeom prst="rect">
            <a:avLst/>
          </a:prstGeom>
          <a:noFill/>
        </p:spPr>
        <p:txBody>
          <a:bodyPr wrap="square" rtlCol="0">
            <a:spAutoFit/>
          </a:bodyPr>
          <a:lstStyle/>
          <a:p>
            <a:pPr algn="ctr"/>
            <a:r>
              <a:rPr lang="en-US" sz="7200" dirty="0">
                <a:solidFill>
                  <a:schemeClr val="bg1"/>
                </a:solidFill>
              </a:rPr>
              <a:t>Continuing Work</a:t>
            </a:r>
            <a:endParaRPr lang="en-US" sz="7200" baseline="-25000" dirty="0">
              <a:solidFill>
                <a:schemeClr val="bg1"/>
              </a:solidFill>
            </a:endParaRPr>
          </a:p>
        </p:txBody>
      </p:sp>
      <p:sp>
        <p:nvSpPr>
          <p:cNvPr id="19" name="Rectangle 18">
            <a:extLst>
              <a:ext uri="{FF2B5EF4-FFF2-40B4-BE49-F238E27FC236}">
                <a16:creationId xmlns:a16="http://schemas.microsoft.com/office/drawing/2014/main" id="{F5439794-21F3-40DA-A756-3C1A6ADB02A8}"/>
              </a:ext>
            </a:extLst>
          </p:cNvPr>
          <p:cNvSpPr/>
          <p:nvPr/>
        </p:nvSpPr>
        <p:spPr>
          <a:xfrm>
            <a:off x="30940545" y="20370275"/>
            <a:ext cx="12198503" cy="1204541"/>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20" name="TextBox 19">
            <a:extLst>
              <a:ext uri="{FF2B5EF4-FFF2-40B4-BE49-F238E27FC236}">
                <a16:creationId xmlns:a16="http://schemas.microsoft.com/office/drawing/2014/main" id="{E2CD1A30-6002-4F36-95D9-F94E44A39221}"/>
              </a:ext>
            </a:extLst>
          </p:cNvPr>
          <p:cNvSpPr txBox="1"/>
          <p:nvPr/>
        </p:nvSpPr>
        <p:spPr>
          <a:xfrm>
            <a:off x="31058562" y="20482206"/>
            <a:ext cx="12117138" cy="1200329"/>
          </a:xfrm>
          <a:prstGeom prst="rect">
            <a:avLst/>
          </a:prstGeom>
          <a:noFill/>
        </p:spPr>
        <p:txBody>
          <a:bodyPr wrap="square" rtlCol="0">
            <a:spAutoFit/>
          </a:bodyPr>
          <a:lstStyle/>
          <a:p>
            <a:pPr algn="ctr"/>
            <a:r>
              <a:rPr lang="en-US" sz="7200" dirty="0">
                <a:solidFill>
                  <a:schemeClr val="bg1"/>
                </a:solidFill>
              </a:rPr>
              <a:t> Conclusions and Future Work</a:t>
            </a:r>
          </a:p>
        </p:txBody>
      </p:sp>
      <p:sp>
        <p:nvSpPr>
          <p:cNvPr id="21" name="TextBox 20">
            <a:extLst>
              <a:ext uri="{FF2B5EF4-FFF2-40B4-BE49-F238E27FC236}">
                <a16:creationId xmlns:a16="http://schemas.microsoft.com/office/drawing/2014/main" id="{024B80CA-0F3D-4F27-A3C8-5296DD25E8FF}"/>
              </a:ext>
            </a:extLst>
          </p:cNvPr>
          <p:cNvSpPr txBox="1"/>
          <p:nvPr/>
        </p:nvSpPr>
        <p:spPr>
          <a:xfrm>
            <a:off x="31020791" y="21585169"/>
            <a:ext cx="11996078" cy="5016758"/>
          </a:xfrm>
          <a:prstGeom prst="rect">
            <a:avLst/>
          </a:prstGeom>
          <a:noFill/>
        </p:spPr>
        <p:txBody>
          <a:bodyPr wrap="square" rtlCol="0">
            <a:spAutoFit/>
          </a:bodyPr>
          <a:lstStyle/>
          <a:p>
            <a:pPr algn="just" defTabSz="985803">
              <a:defRPr/>
            </a:pPr>
            <a:r>
              <a:rPr lang="en-US" sz="3200" dirty="0"/>
              <a:t>In conclusion our team successfully created a fast functioning open source code base that saves hours of research time in data cleaning and analysis of Raman Spectra. We have also set a strong base for the next step of our focus which is on calculating decomposition of substances using Lorentzian peak information that will be applied to machine learning optimum temperatures and pressures in a gasification reactor system.</a:t>
            </a:r>
          </a:p>
          <a:p>
            <a:pPr defTabSz="985803">
              <a:defRPr/>
            </a:pPr>
            <a:r>
              <a:rPr lang="en-US" sz="3200" u="sng" dirty="0"/>
              <a:t>Future work</a:t>
            </a:r>
          </a:p>
          <a:p>
            <a:pPr algn="just" defTabSz="985803">
              <a:defRPr/>
            </a:pPr>
            <a:r>
              <a:rPr lang="en-US" sz="3200" dirty="0"/>
              <a:t>This work sets up a free and user friendly platform for researchers to be able to analyze their own Raman Spectra.</a:t>
            </a:r>
          </a:p>
        </p:txBody>
      </p:sp>
      <p:sp>
        <p:nvSpPr>
          <p:cNvPr id="23" name="Rectangle 22">
            <a:extLst>
              <a:ext uri="{FF2B5EF4-FFF2-40B4-BE49-F238E27FC236}">
                <a16:creationId xmlns:a16="http://schemas.microsoft.com/office/drawing/2014/main" id="{A001F368-4B42-4E2D-93A9-47063E027FB1}"/>
              </a:ext>
            </a:extLst>
          </p:cNvPr>
          <p:cNvSpPr/>
          <p:nvPr/>
        </p:nvSpPr>
        <p:spPr>
          <a:xfrm>
            <a:off x="30951997" y="26530156"/>
            <a:ext cx="12163478" cy="1615422"/>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24" name="TextBox 23">
            <a:extLst>
              <a:ext uri="{FF2B5EF4-FFF2-40B4-BE49-F238E27FC236}">
                <a16:creationId xmlns:a16="http://schemas.microsoft.com/office/drawing/2014/main" id="{084D5643-41F5-4E5C-AB53-730272C9CAF9}"/>
              </a:ext>
            </a:extLst>
          </p:cNvPr>
          <p:cNvSpPr txBox="1"/>
          <p:nvPr/>
        </p:nvSpPr>
        <p:spPr>
          <a:xfrm>
            <a:off x="31029805" y="26642087"/>
            <a:ext cx="12085669" cy="1200329"/>
          </a:xfrm>
          <a:prstGeom prst="rect">
            <a:avLst/>
          </a:prstGeom>
          <a:noFill/>
        </p:spPr>
        <p:txBody>
          <a:bodyPr wrap="square" rtlCol="0">
            <a:spAutoFit/>
          </a:bodyPr>
          <a:lstStyle/>
          <a:p>
            <a:pPr algn="ctr"/>
            <a:r>
              <a:rPr lang="en-US" sz="7200" dirty="0">
                <a:solidFill>
                  <a:schemeClr val="bg1"/>
                </a:solidFill>
              </a:rPr>
              <a:t> Acknowledgements</a:t>
            </a:r>
          </a:p>
        </p:txBody>
      </p:sp>
      <p:sp>
        <p:nvSpPr>
          <p:cNvPr id="25" name="TextBox 24">
            <a:extLst>
              <a:ext uri="{FF2B5EF4-FFF2-40B4-BE49-F238E27FC236}">
                <a16:creationId xmlns:a16="http://schemas.microsoft.com/office/drawing/2014/main" id="{CFFC2CBE-1617-4D58-A7DB-93279A49A1D2}"/>
              </a:ext>
            </a:extLst>
          </p:cNvPr>
          <p:cNvSpPr txBox="1"/>
          <p:nvPr/>
        </p:nvSpPr>
        <p:spPr>
          <a:xfrm>
            <a:off x="31020791" y="28320491"/>
            <a:ext cx="12038010" cy="3108543"/>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Dave Beck, Chad Curtis, and Kelly Thornton</a:t>
            </a:r>
          </a:p>
          <a:p>
            <a:pPr marL="457200" indent="-457200" algn="just">
              <a:buFont typeface="Arial" panose="020B0604020202020204" pitchFamily="34" charset="0"/>
              <a:buChar char="•"/>
            </a:pPr>
            <a:r>
              <a:rPr lang="en-US" sz="2800" dirty="0"/>
              <a:t>Data sets were taken from publicly available from the NIST WebBook Database and Mendeley Data, “Raman Spectra of Formic Acid Gasification Products in Subcritical and Supercritical Water”</a:t>
            </a:r>
          </a:p>
          <a:p>
            <a:pPr marL="457200" indent="-457200" algn="just">
              <a:buFont typeface="Arial" panose="020B0604020202020204" pitchFamily="34" charset="0"/>
              <a:buChar char="•"/>
            </a:pPr>
            <a:r>
              <a:rPr lang="en-US" sz="2800" dirty="0"/>
              <a:t>Only open source packages were used in this work, documentation of all packages used can be found at our GitHub at:</a:t>
            </a:r>
          </a:p>
          <a:p>
            <a:pPr marL="1371600" lvl="2" indent="-457200" algn="just">
              <a:buFont typeface="Arial" panose="020B0604020202020204" pitchFamily="34" charset="0"/>
              <a:buChar char="•"/>
            </a:pPr>
            <a:r>
              <a:rPr lang="en-US" sz="2800" dirty="0"/>
              <a:t> https://github.com/raman-noodles/Raman-noodles</a:t>
            </a:r>
          </a:p>
        </p:txBody>
      </p:sp>
      <p:sp>
        <p:nvSpPr>
          <p:cNvPr id="28" name="Rectangle 27">
            <a:extLst>
              <a:ext uri="{FF2B5EF4-FFF2-40B4-BE49-F238E27FC236}">
                <a16:creationId xmlns:a16="http://schemas.microsoft.com/office/drawing/2014/main" id="{27988FE1-82FC-4E6B-BA63-82208198C461}"/>
              </a:ext>
            </a:extLst>
          </p:cNvPr>
          <p:cNvSpPr/>
          <p:nvPr/>
        </p:nvSpPr>
        <p:spPr>
          <a:xfrm>
            <a:off x="697017" y="26031020"/>
            <a:ext cx="12243289" cy="1263619"/>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29" name="TextBox 28">
            <a:extLst>
              <a:ext uri="{FF2B5EF4-FFF2-40B4-BE49-F238E27FC236}">
                <a16:creationId xmlns:a16="http://schemas.microsoft.com/office/drawing/2014/main" id="{94273D55-58F9-4D1A-B1D2-F983C18E96AC}"/>
              </a:ext>
            </a:extLst>
          </p:cNvPr>
          <p:cNvSpPr txBox="1"/>
          <p:nvPr/>
        </p:nvSpPr>
        <p:spPr>
          <a:xfrm>
            <a:off x="752152" y="26038161"/>
            <a:ext cx="12085669" cy="1200329"/>
          </a:xfrm>
          <a:prstGeom prst="rect">
            <a:avLst/>
          </a:prstGeom>
          <a:noFill/>
        </p:spPr>
        <p:txBody>
          <a:bodyPr wrap="square" rtlCol="0">
            <a:spAutoFit/>
          </a:bodyPr>
          <a:lstStyle/>
          <a:p>
            <a:pPr algn="ctr"/>
            <a:r>
              <a:rPr lang="en-US" sz="7200" dirty="0">
                <a:solidFill>
                  <a:schemeClr val="bg1"/>
                </a:solidFill>
              </a:rPr>
              <a:t>Goals</a:t>
            </a:r>
          </a:p>
        </p:txBody>
      </p:sp>
      <p:sp>
        <p:nvSpPr>
          <p:cNvPr id="30" name="TextBox 29">
            <a:extLst>
              <a:ext uri="{FF2B5EF4-FFF2-40B4-BE49-F238E27FC236}">
                <a16:creationId xmlns:a16="http://schemas.microsoft.com/office/drawing/2014/main" id="{39B0701F-61D7-425B-899A-75D4B388417C}"/>
              </a:ext>
            </a:extLst>
          </p:cNvPr>
          <p:cNvSpPr txBox="1"/>
          <p:nvPr/>
        </p:nvSpPr>
        <p:spPr>
          <a:xfrm>
            <a:off x="851364" y="27457454"/>
            <a:ext cx="12019688" cy="4031873"/>
          </a:xfrm>
          <a:prstGeom prst="rect">
            <a:avLst/>
          </a:prstGeom>
          <a:noFill/>
        </p:spPr>
        <p:txBody>
          <a:bodyPr wrap="square" rtlCol="0">
            <a:spAutoFit/>
          </a:bodyPr>
          <a:lstStyle/>
          <a:p>
            <a:pPr marL="514350" indent="-514350" algn="just">
              <a:buFont typeface="+mj-lt"/>
              <a:buAutoNum type="arabicPeriod"/>
            </a:pPr>
            <a:r>
              <a:rPr lang="en-US" sz="3200" dirty="0"/>
              <a:t>Data Mining and Baseline Subtraction</a:t>
            </a:r>
          </a:p>
          <a:p>
            <a:pPr marL="971550" lvl="1" indent="-514350" algn="just">
              <a:buFont typeface="Arial" panose="020B0604020202020204" pitchFamily="34" charset="0"/>
              <a:buChar char="•"/>
            </a:pPr>
            <a:r>
              <a:rPr lang="en-US" sz="3200" dirty="0"/>
              <a:t>Importing open source data sets, create a library of spectra, uniformly format data for analysis</a:t>
            </a:r>
          </a:p>
          <a:p>
            <a:pPr marL="514350" indent="-514350" algn="just">
              <a:buFont typeface="+mj-lt"/>
              <a:buAutoNum type="arabicPeriod"/>
            </a:pPr>
            <a:r>
              <a:rPr lang="en-US" sz="3200" dirty="0"/>
              <a:t>Data Visualization</a:t>
            </a:r>
          </a:p>
          <a:p>
            <a:pPr marL="971550" lvl="1" indent="-514350" algn="just">
              <a:buFont typeface="Arial" panose="020B0604020202020204" pitchFamily="34" charset="0"/>
              <a:buChar char="•"/>
            </a:pPr>
            <a:r>
              <a:rPr lang="en-US" sz="3200" dirty="0"/>
              <a:t>Outputting plots of baseline subtraction and peak identification</a:t>
            </a:r>
          </a:p>
          <a:p>
            <a:pPr marL="514350" indent="-514350" algn="just">
              <a:buFont typeface="+mj-lt"/>
              <a:buAutoNum type="arabicPeriod"/>
            </a:pPr>
            <a:r>
              <a:rPr lang="en-US" sz="3200" dirty="0"/>
              <a:t>Machine Learning</a:t>
            </a:r>
          </a:p>
          <a:p>
            <a:pPr marL="971550" lvl="1" indent="-514350" algn="just">
              <a:buFont typeface="Arial" panose="020B0604020202020204" pitchFamily="34" charset="0"/>
              <a:buChar char="•"/>
            </a:pPr>
            <a:r>
              <a:rPr lang="en-US" sz="3200" dirty="0"/>
              <a:t>Prepare least squares regression model for calculating kinetic rate decomposition </a:t>
            </a:r>
            <a:r>
              <a:rPr lang="en-US" sz="3200" dirty="0">
                <a:sym typeface="Wingdings" pitchFamily="2" charset="2"/>
              </a:rPr>
              <a:t>at different resonance times and temperatures</a:t>
            </a:r>
            <a:endParaRPr lang="en-US" sz="3200" dirty="0"/>
          </a:p>
        </p:txBody>
      </p:sp>
      <p:sp>
        <p:nvSpPr>
          <p:cNvPr id="37" name="TextBox 36">
            <a:extLst>
              <a:ext uri="{FF2B5EF4-FFF2-40B4-BE49-F238E27FC236}">
                <a16:creationId xmlns:a16="http://schemas.microsoft.com/office/drawing/2014/main" id="{C6938019-7CD0-465D-BB99-A30D7E6F8E1A}"/>
              </a:ext>
            </a:extLst>
          </p:cNvPr>
          <p:cNvSpPr txBox="1"/>
          <p:nvPr/>
        </p:nvSpPr>
        <p:spPr>
          <a:xfrm>
            <a:off x="31094394" y="7978811"/>
            <a:ext cx="11728724" cy="5652830"/>
          </a:xfrm>
          <a:prstGeom prst="rect">
            <a:avLst/>
          </a:prstGeom>
          <a:noFill/>
        </p:spPr>
        <p:txBody>
          <a:bodyPr wrap="square" rtlCol="0">
            <a:spAutoFit/>
          </a:bodyPr>
          <a:lstStyle/>
          <a:p>
            <a:pPr marL="131443" algn="ctr">
              <a:spcAft>
                <a:spcPts val="800"/>
              </a:spcAft>
            </a:pPr>
            <a:r>
              <a:rPr lang="en-US" altLang="en-US" sz="3200" u="sng" dirty="0">
                <a:solidFill>
                  <a:srgbClr val="623E92"/>
                </a:solidFill>
                <a:latin typeface="Arial Black" panose="020B0A04020102020204" pitchFamily="34" charset="0"/>
                <a:ea typeface="Arial" charset="0"/>
                <a:cs typeface="Arial" charset="0"/>
              </a:rPr>
              <a:t>Machine Learning for Material Decomposition </a:t>
            </a:r>
            <a:endParaRPr lang="en-US" altLang="en-US" sz="3200" u="sng" dirty="0">
              <a:latin typeface="Arial" charset="0"/>
              <a:ea typeface="Arial" charset="0"/>
              <a:cs typeface="Arial" charset="0"/>
            </a:endParaRPr>
          </a:p>
          <a:p>
            <a:pPr marL="588643" indent="-457200" algn="just">
              <a:spcAft>
                <a:spcPts val="800"/>
              </a:spcAft>
              <a:buFont typeface="Arial" panose="020B0604020202020204" pitchFamily="34" charset="0"/>
              <a:buChar char="•"/>
            </a:pPr>
            <a:r>
              <a:rPr lang="en-US" sz="3200" dirty="0"/>
              <a:t>We implemented functionality to run a least squares regression that fits Lorentzian curves to the data. The function is given the peak locations determined using </a:t>
            </a:r>
            <a:r>
              <a:rPr lang="en-US" sz="3200" dirty="0" err="1"/>
              <a:t>scipy.signal.find_peaks</a:t>
            </a:r>
            <a:r>
              <a:rPr lang="en-US" sz="3200" dirty="0"/>
              <a:t>.</a:t>
            </a:r>
          </a:p>
          <a:p>
            <a:pPr marL="1473200" lvl="1" indent="-514350" algn="just" defTabSz="985803">
              <a:buFont typeface="+mj-lt"/>
              <a:buAutoNum type="arabicPeriod"/>
              <a:defRPr/>
            </a:pPr>
            <a:r>
              <a:rPr lang="en-US" sz="3200" dirty="0"/>
              <a:t>Expand software to be able to compute decomposition rates across varying parameters such as temperature, resonance time, possibly pressure.</a:t>
            </a:r>
          </a:p>
          <a:p>
            <a:pPr marL="1473200" lvl="1" indent="-514350" algn="just" defTabSz="985803">
              <a:buFont typeface="+mj-lt"/>
              <a:buAutoNum type="arabicPeriod"/>
              <a:defRPr/>
            </a:pPr>
            <a:r>
              <a:rPr lang="en-US" sz="3200" dirty="0"/>
              <a:t>From the defined decomposition rate the software can predict the decomposition rates using machine learning beyond the known data set limits</a:t>
            </a:r>
          </a:p>
          <a:p>
            <a:pPr marL="588643" indent="-457200" algn="just">
              <a:spcAft>
                <a:spcPts val="800"/>
              </a:spcAft>
              <a:buFont typeface="Arial" panose="020B0604020202020204" pitchFamily="34" charset="0"/>
              <a:buChar char="•"/>
            </a:pPr>
            <a:endParaRPr lang="en-US" sz="2800" dirty="0"/>
          </a:p>
        </p:txBody>
      </p:sp>
      <p:sp>
        <p:nvSpPr>
          <p:cNvPr id="58" name="Rectangle 57">
            <a:extLst>
              <a:ext uri="{FF2B5EF4-FFF2-40B4-BE49-F238E27FC236}">
                <a16:creationId xmlns:a16="http://schemas.microsoft.com/office/drawing/2014/main" id="{9C64CF9A-DD0D-4535-B98E-F49EA434D9C6}"/>
              </a:ext>
            </a:extLst>
          </p:cNvPr>
          <p:cNvSpPr/>
          <p:nvPr/>
        </p:nvSpPr>
        <p:spPr>
          <a:xfrm>
            <a:off x="715500" y="7659334"/>
            <a:ext cx="12121278" cy="2062103"/>
          </a:xfrm>
          <a:prstGeom prst="rect">
            <a:avLst/>
          </a:prstGeom>
        </p:spPr>
        <p:txBody>
          <a:bodyPr wrap="square">
            <a:spAutoFit/>
          </a:bodyPr>
          <a:lstStyle/>
          <a:p>
            <a:pPr marL="300038" indent="-300038" algn="just" defTabSz="985803">
              <a:buFont typeface="Arial" panose="020B0604020202020204" pitchFamily="34" charset="0"/>
              <a:buChar char="•"/>
              <a:defRPr/>
            </a:pPr>
            <a:r>
              <a:rPr lang="en-US" sz="3200" dirty="0"/>
              <a:t>Using data from a custom built supercritical gasification reactor on campus to analyze formic acid Raman spectra.</a:t>
            </a:r>
          </a:p>
          <a:p>
            <a:pPr marL="300038" indent="-300038" algn="just" defTabSz="985803">
              <a:buFont typeface="Arial" panose="020B0604020202020204" pitchFamily="34" charset="0"/>
              <a:buChar char="•"/>
              <a:defRPr/>
            </a:pPr>
            <a:r>
              <a:rPr lang="en-US" sz="3200" dirty="0"/>
              <a:t>Decomposition of formic acid constitutes the combination of two pathways:</a:t>
            </a:r>
          </a:p>
        </p:txBody>
      </p:sp>
      <p:sp>
        <p:nvSpPr>
          <p:cNvPr id="64" name="Text Placeholder 15">
            <a:extLst>
              <a:ext uri="{FF2B5EF4-FFF2-40B4-BE49-F238E27FC236}">
                <a16:creationId xmlns:a16="http://schemas.microsoft.com/office/drawing/2014/main" id="{F9D85C1B-1BC9-4B78-8B58-14FEA03E560A}"/>
              </a:ext>
            </a:extLst>
          </p:cNvPr>
          <p:cNvSpPr txBox="1">
            <a:spLocks/>
          </p:cNvSpPr>
          <p:nvPr/>
        </p:nvSpPr>
        <p:spPr>
          <a:xfrm>
            <a:off x="1" y="3066329"/>
            <a:ext cx="43905172" cy="1433433"/>
          </a:xfrm>
          <a:prstGeom prst="rect">
            <a:avLst/>
          </a:prstGeom>
        </p:spPr>
        <p:txBody>
          <a:bodyPr vert="horz" lIns="98584" tIns="49292" rIns="98584" bIns="49292" rtlCol="0">
            <a:norm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buNone/>
            </a:pPr>
            <a:r>
              <a:rPr lang="en-US" sz="5400" dirty="0"/>
              <a:t>Brandon Kern</a:t>
            </a:r>
            <a:r>
              <a:rPr lang="en-US" sz="5400" baseline="30000" dirty="0"/>
              <a:t>2</a:t>
            </a:r>
            <a:r>
              <a:rPr lang="en-US" sz="5400" dirty="0"/>
              <a:t>, Elizabeth Rasmussen</a:t>
            </a:r>
            <a:r>
              <a:rPr lang="en-US" sz="5400" baseline="30000" dirty="0"/>
              <a:t>1,3</a:t>
            </a:r>
            <a:r>
              <a:rPr lang="en-US" sz="5400" dirty="0"/>
              <a:t>, Jon Onorato</a:t>
            </a:r>
            <a:r>
              <a:rPr lang="en-US" sz="5400" baseline="30000" dirty="0"/>
              <a:t>2,3</a:t>
            </a:r>
            <a:r>
              <a:rPr lang="en-US" sz="5400" dirty="0"/>
              <a:t>, Parker Steichen</a:t>
            </a:r>
            <a:r>
              <a:rPr lang="en-US" sz="5400" baseline="30000" dirty="0"/>
              <a:t>2</a:t>
            </a:r>
            <a:endParaRPr lang="en-US" sz="5400" dirty="0"/>
          </a:p>
        </p:txBody>
      </p:sp>
      <p:sp>
        <p:nvSpPr>
          <p:cNvPr id="65" name="Text Placeholder 16">
            <a:extLst>
              <a:ext uri="{FF2B5EF4-FFF2-40B4-BE49-F238E27FC236}">
                <a16:creationId xmlns:a16="http://schemas.microsoft.com/office/drawing/2014/main" id="{E1EC00B1-ED5E-4815-8F76-4C5D439BA245}"/>
              </a:ext>
            </a:extLst>
          </p:cNvPr>
          <p:cNvSpPr txBox="1">
            <a:spLocks/>
          </p:cNvSpPr>
          <p:nvPr/>
        </p:nvSpPr>
        <p:spPr>
          <a:xfrm>
            <a:off x="8320269" y="500819"/>
            <a:ext cx="25986676" cy="3190537"/>
          </a:xfrm>
          <a:prstGeom prst="rect">
            <a:avLst/>
          </a:prstGeom>
        </p:spPr>
        <p:txBody>
          <a:bodyPr vert="horz" lIns="98584" tIns="49292" rIns="98584" bIns="49292" rtlCol="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a:buNone/>
            </a:pPr>
            <a:r>
              <a:rPr lang="en-US" sz="8000" b="1" dirty="0"/>
              <a:t>In-Situ Raman Spectroscopy Component Identification  for Machine Learning Based Decomposition Analysis</a:t>
            </a:r>
          </a:p>
        </p:txBody>
      </p:sp>
      <p:sp>
        <p:nvSpPr>
          <p:cNvPr id="66" name="Text Placeholder 15">
            <a:extLst>
              <a:ext uri="{FF2B5EF4-FFF2-40B4-BE49-F238E27FC236}">
                <a16:creationId xmlns:a16="http://schemas.microsoft.com/office/drawing/2014/main" id="{9FCC1EDE-1DFE-4CAD-BAA5-28E4570FAE8E}"/>
              </a:ext>
            </a:extLst>
          </p:cNvPr>
          <p:cNvSpPr txBox="1">
            <a:spLocks/>
          </p:cNvSpPr>
          <p:nvPr/>
        </p:nvSpPr>
        <p:spPr>
          <a:xfrm>
            <a:off x="-13972" y="3896051"/>
            <a:ext cx="43905172" cy="1387812"/>
          </a:xfrm>
          <a:prstGeom prst="rect">
            <a:avLst/>
          </a:prstGeom>
        </p:spPr>
        <p:txBody>
          <a:bodyPr vert="horz" lIns="98584" tIns="49292" rIns="98584" bIns="49292" rtlCol="0">
            <a:noAutofit/>
          </a:bodyPr>
          <a:lst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a:lstStyle>
          <a:p>
            <a:pPr marL="0" indent="0" algn="ctr" hangingPunct="0">
              <a:lnSpc>
                <a:spcPct val="100000"/>
              </a:lnSpc>
              <a:spcBef>
                <a:spcPts val="0"/>
              </a:spcBef>
              <a:buNone/>
            </a:pPr>
            <a:r>
              <a:rPr lang="en-US" sz="3600" baseline="30000" dirty="0"/>
              <a:t>1 </a:t>
            </a:r>
            <a:r>
              <a:rPr lang="en-US" sz="3600" dirty="0"/>
              <a:t>Department of Mechanical Engineering, </a:t>
            </a:r>
            <a:r>
              <a:rPr lang="en-US" sz="3600" baseline="30000" dirty="0"/>
              <a:t>2 </a:t>
            </a:r>
            <a:r>
              <a:rPr lang="en-US" sz="3600" dirty="0"/>
              <a:t>Department of Material Science and Engineering, </a:t>
            </a:r>
            <a:r>
              <a:rPr lang="en-US" sz="3600" baseline="30000" dirty="0"/>
              <a:t>3 </a:t>
            </a:r>
            <a:r>
              <a:rPr lang="en-US" sz="3600" dirty="0"/>
              <a:t>Clean Energy Institute </a:t>
            </a:r>
          </a:p>
          <a:p>
            <a:pPr marL="0" indent="0" algn="ctr" hangingPunct="0">
              <a:lnSpc>
                <a:spcPct val="100000"/>
              </a:lnSpc>
              <a:spcBef>
                <a:spcPts val="0"/>
              </a:spcBef>
              <a:buNone/>
            </a:pPr>
            <a:r>
              <a:rPr lang="en-US" sz="3600" dirty="0"/>
              <a:t>University of Washington, Seattle, WA, USA</a:t>
            </a:r>
          </a:p>
        </p:txBody>
      </p:sp>
      <p:pic>
        <p:nvPicPr>
          <p:cNvPr id="67" name="Picture 66" descr="A white sign with black text&#10;&#10;Description automatically generated">
            <a:extLst>
              <a:ext uri="{FF2B5EF4-FFF2-40B4-BE49-F238E27FC236}">
                <a16:creationId xmlns:a16="http://schemas.microsoft.com/office/drawing/2014/main" id="{97FB393E-1351-42B7-8B2D-367F0634A6D9}"/>
              </a:ext>
            </a:extLst>
          </p:cNvPr>
          <p:cNvPicPr>
            <a:picLocks noChangeAspect="1"/>
          </p:cNvPicPr>
          <p:nvPr/>
        </p:nvPicPr>
        <p:blipFill>
          <a:blip r:embed="rId2"/>
          <a:stretch>
            <a:fillRect/>
          </a:stretch>
        </p:blipFill>
        <p:spPr>
          <a:xfrm>
            <a:off x="35075635" y="641208"/>
            <a:ext cx="8087333" cy="2352679"/>
          </a:xfrm>
          <a:prstGeom prst="rect">
            <a:avLst/>
          </a:prstGeom>
        </p:spPr>
      </p:pic>
      <p:pic>
        <p:nvPicPr>
          <p:cNvPr id="69" name="Picture 68">
            <a:extLst>
              <a:ext uri="{FF2B5EF4-FFF2-40B4-BE49-F238E27FC236}">
                <a16:creationId xmlns:a16="http://schemas.microsoft.com/office/drawing/2014/main" id="{E3AD72B9-EFEC-4C83-BFAE-87E39AC8D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4585" y="3257648"/>
            <a:ext cx="10098383" cy="1634521"/>
          </a:xfrm>
          <a:prstGeom prst="rect">
            <a:avLst/>
          </a:prstGeom>
        </p:spPr>
      </p:pic>
      <p:pic>
        <p:nvPicPr>
          <p:cNvPr id="71" name="Picture 70" descr="A close up of a logo&#10;&#10;Description automatically generated">
            <a:extLst>
              <a:ext uri="{FF2B5EF4-FFF2-40B4-BE49-F238E27FC236}">
                <a16:creationId xmlns:a16="http://schemas.microsoft.com/office/drawing/2014/main" id="{B49B6BB4-7A2D-44F7-8E57-F3547B6D2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505" y="3144401"/>
            <a:ext cx="8428460" cy="2320194"/>
          </a:xfrm>
          <a:prstGeom prst="rect">
            <a:avLst/>
          </a:prstGeom>
        </p:spPr>
      </p:pic>
      <p:pic>
        <p:nvPicPr>
          <p:cNvPr id="73" name="Picture 72" descr="A close up of a sign&#10;&#10;Description automatically generated">
            <a:extLst>
              <a:ext uri="{FF2B5EF4-FFF2-40B4-BE49-F238E27FC236}">
                <a16:creationId xmlns:a16="http://schemas.microsoft.com/office/drawing/2014/main" id="{C615A69B-7358-48B5-9BDB-BE68BB576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518" y="229633"/>
            <a:ext cx="2626268" cy="2626268"/>
          </a:xfrm>
          <a:prstGeom prst="rect">
            <a:avLst/>
          </a:prstGeom>
        </p:spPr>
      </p:pic>
      <p:pic>
        <p:nvPicPr>
          <p:cNvPr id="75" name="Picture 74" descr="A picture containing transport, wheel&#10;&#10;Description automatically generated">
            <a:extLst>
              <a:ext uri="{FF2B5EF4-FFF2-40B4-BE49-F238E27FC236}">
                <a16:creationId xmlns:a16="http://schemas.microsoft.com/office/drawing/2014/main" id="{7EC20B86-C283-4B47-9455-ACA40393F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4198" y="202920"/>
            <a:ext cx="2987144" cy="3002756"/>
          </a:xfrm>
          <a:prstGeom prst="rect">
            <a:avLst/>
          </a:prstGeom>
        </p:spPr>
      </p:pic>
      <p:pic>
        <p:nvPicPr>
          <p:cNvPr id="10" name="Picture 9">
            <a:extLst>
              <a:ext uri="{FF2B5EF4-FFF2-40B4-BE49-F238E27FC236}">
                <a16:creationId xmlns:a16="http://schemas.microsoft.com/office/drawing/2014/main" id="{AC2A4068-F258-41D7-AB1F-1A8685DD3415}"/>
              </a:ext>
            </a:extLst>
          </p:cNvPr>
          <p:cNvPicPr>
            <a:picLocks noChangeAspect="1"/>
          </p:cNvPicPr>
          <p:nvPr/>
        </p:nvPicPr>
        <p:blipFill>
          <a:blip r:embed="rId7"/>
          <a:stretch>
            <a:fillRect/>
          </a:stretch>
        </p:blipFill>
        <p:spPr>
          <a:xfrm>
            <a:off x="8139081" y="11846494"/>
            <a:ext cx="4146725" cy="5252490"/>
          </a:xfrm>
          <a:prstGeom prst="rect">
            <a:avLst/>
          </a:prstGeom>
        </p:spPr>
      </p:pic>
      <p:pic>
        <p:nvPicPr>
          <p:cNvPr id="31" name="Picture 30">
            <a:extLst>
              <a:ext uri="{FF2B5EF4-FFF2-40B4-BE49-F238E27FC236}">
                <a16:creationId xmlns:a16="http://schemas.microsoft.com/office/drawing/2014/main" id="{D1ADDF5E-B02A-434E-A824-E0008DAFCFD3}"/>
              </a:ext>
            </a:extLst>
          </p:cNvPr>
          <p:cNvPicPr>
            <a:picLocks noChangeAspect="1"/>
          </p:cNvPicPr>
          <p:nvPr/>
        </p:nvPicPr>
        <p:blipFill>
          <a:blip r:embed="rId8"/>
          <a:stretch>
            <a:fillRect/>
          </a:stretch>
        </p:blipFill>
        <p:spPr>
          <a:xfrm>
            <a:off x="1244544" y="11954270"/>
            <a:ext cx="5884471" cy="5104279"/>
          </a:xfrm>
          <a:prstGeom prst="rect">
            <a:avLst/>
          </a:prstGeom>
        </p:spPr>
      </p:pic>
      <p:pic>
        <p:nvPicPr>
          <p:cNvPr id="34" name="Picture 33">
            <a:extLst>
              <a:ext uri="{FF2B5EF4-FFF2-40B4-BE49-F238E27FC236}">
                <a16:creationId xmlns:a16="http://schemas.microsoft.com/office/drawing/2014/main" id="{95C777EB-2573-4BDD-BE1C-AF0B3718B00C}"/>
              </a:ext>
            </a:extLst>
          </p:cNvPr>
          <p:cNvPicPr>
            <a:picLocks noChangeAspect="1"/>
          </p:cNvPicPr>
          <p:nvPr/>
        </p:nvPicPr>
        <p:blipFill rotWithShape="1">
          <a:blip r:embed="rId9"/>
          <a:srcRect l="1841" t="1930" r="1470"/>
          <a:stretch/>
        </p:blipFill>
        <p:spPr>
          <a:xfrm>
            <a:off x="715500" y="18283639"/>
            <a:ext cx="12121278" cy="7496728"/>
          </a:xfrm>
          <a:prstGeom prst="rect">
            <a:avLst/>
          </a:prstGeom>
        </p:spPr>
      </p:pic>
      <p:pic>
        <p:nvPicPr>
          <p:cNvPr id="38" name="Picture 37">
            <a:extLst>
              <a:ext uri="{FF2B5EF4-FFF2-40B4-BE49-F238E27FC236}">
                <a16:creationId xmlns:a16="http://schemas.microsoft.com/office/drawing/2014/main" id="{5EFCF98A-06E7-42EB-9D44-5AF3732124FA}"/>
              </a:ext>
            </a:extLst>
          </p:cNvPr>
          <p:cNvPicPr>
            <a:picLocks noChangeAspect="1"/>
          </p:cNvPicPr>
          <p:nvPr/>
        </p:nvPicPr>
        <p:blipFill>
          <a:blip r:embed="rId10"/>
          <a:stretch>
            <a:fillRect/>
          </a:stretch>
        </p:blipFill>
        <p:spPr>
          <a:xfrm>
            <a:off x="4852898" y="9489491"/>
            <a:ext cx="3761474" cy="1567282"/>
          </a:xfrm>
          <a:prstGeom prst="rect">
            <a:avLst/>
          </a:prstGeom>
        </p:spPr>
      </p:pic>
      <p:sp>
        <p:nvSpPr>
          <p:cNvPr id="51" name="TextBox 50">
            <a:extLst>
              <a:ext uri="{FF2B5EF4-FFF2-40B4-BE49-F238E27FC236}">
                <a16:creationId xmlns:a16="http://schemas.microsoft.com/office/drawing/2014/main" id="{041E378F-1E75-4E4C-BA9F-25B220BB9E44}"/>
              </a:ext>
            </a:extLst>
          </p:cNvPr>
          <p:cNvSpPr txBox="1"/>
          <p:nvPr/>
        </p:nvSpPr>
        <p:spPr>
          <a:xfrm>
            <a:off x="576147" y="11210465"/>
            <a:ext cx="12374512" cy="615553"/>
          </a:xfrm>
          <a:prstGeom prst="rect">
            <a:avLst/>
          </a:prstGeom>
          <a:noFill/>
        </p:spPr>
        <p:txBody>
          <a:bodyPr wrap="square" rtlCol="0">
            <a:spAutoFit/>
          </a:bodyPr>
          <a:lstStyle/>
          <a:p>
            <a:pPr algn="ctr"/>
            <a:r>
              <a:rPr lang="en-US" sz="3400" b="1" dirty="0"/>
              <a:t>Photographs of UW Gasification Reactor with In-Situ Raman Probe</a:t>
            </a:r>
          </a:p>
        </p:txBody>
      </p:sp>
      <p:sp>
        <p:nvSpPr>
          <p:cNvPr id="43" name="Rectangle 42">
            <a:extLst>
              <a:ext uri="{FF2B5EF4-FFF2-40B4-BE49-F238E27FC236}">
                <a16:creationId xmlns:a16="http://schemas.microsoft.com/office/drawing/2014/main" id="{B27A15CD-4F5D-6F47-A197-E009C6BC0D7C}"/>
              </a:ext>
            </a:extLst>
          </p:cNvPr>
          <p:cNvSpPr/>
          <p:nvPr/>
        </p:nvSpPr>
        <p:spPr>
          <a:xfrm>
            <a:off x="14097000" y="24832899"/>
            <a:ext cx="15316200" cy="1615422"/>
          </a:xfrm>
          <a:prstGeom prst="rect">
            <a:avLst/>
          </a:prstGeom>
          <a:solidFill>
            <a:srgbClr val="4B2D8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24"/>
          </a:p>
        </p:txBody>
      </p:sp>
      <p:sp>
        <p:nvSpPr>
          <p:cNvPr id="44" name="TextBox 43">
            <a:extLst>
              <a:ext uri="{FF2B5EF4-FFF2-40B4-BE49-F238E27FC236}">
                <a16:creationId xmlns:a16="http://schemas.microsoft.com/office/drawing/2014/main" id="{6DD573D7-8EC7-434C-8F20-289B63AA7261}"/>
              </a:ext>
            </a:extLst>
          </p:cNvPr>
          <p:cNvSpPr txBox="1"/>
          <p:nvPr/>
        </p:nvSpPr>
        <p:spPr>
          <a:xfrm>
            <a:off x="14096999" y="24944830"/>
            <a:ext cx="15316200" cy="1200329"/>
          </a:xfrm>
          <a:prstGeom prst="rect">
            <a:avLst/>
          </a:prstGeom>
          <a:noFill/>
        </p:spPr>
        <p:txBody>
          <a:bodyPr wrap="square" rtlCol="0">
            <a:spAutoFit/>
          </a:bodyPr>
          <a:lstStyle/>
          <a:p>
            <a:pPr algn="ctr"/>
            <a:r>
              <a:rPr lang="en-US" sz="7200" dirty="0">
                <a:solidFill>
                  <a:schemeClr val="bg1"/>
                </a:solidFill>
              </a:rPr>
              <a:t>Results Using Experimental Data</a:t>
            </a:r>
            <a:endParaRPr lang="en-US" sz="7200" baseline="-25000" dirty="0">
              <a:solidFill>
                <a:schemeClr val="bg1"/>
              </a:solidFill>
            </a:endParaRPr>
          </a:p>
        </p:txBody>
      </p:sp>
      <p:sp>
        <p:nvSpPr>
          <p:cNvPr id="46" name="TextBox 45">
            <a:extLst>
              <a:ext uri="{FF2B5EF4-FFF2-40B4-BE49-F238E27FC236}">
                <a16:creationId xmlns:a16="http://schemas.microsoft.com/office/drawing/2014/main" id="{AF575564-AE21-AB4B-8FA4-FFF461D020EE}"/>
              </a:ext>
            </a:extLst>
          </p:cNvPr>
          <p:cNvSpPr txBox="1"/>
          <p:nvPr/>
        </p:nvSpPr>
        <p:spPr>
          <a:xfrm>
            <a:off x="15890737" y="8051366"/>
            <a:ext cx="11728724" cy="1179810"/>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Baseline Subtraction of Raman Signal</a:t>
            </a:r>
            <a:endParaRPr lang="en-US" altLang="en-US" sz="3200" u="sng" dirty="0">
              <a:latin typeface="Arial" charset="0"/>
              <a:ea typeface="Arial" charset="0"/>
              <a:cs typeface="Arial" charset="0"/>
            </a:endParaRPr>
          </a:p>
          <a:p>
            <a:pPr marL="131443" algn="just">
              <a:spcAft>
                <a:spcPts val="800"/>
              </a:spcAft>
            </a:pPr>
            <a:endParaRPr lang="en-US" sz="3200" dirty="0"/>
          </a:p>
        </p:txBody>
      </p:sp>
      <p:pic>
        <p:nvPicPr>
          <p:cNvPr id="17" name="Picture 16">
            <a:extLst>
              <a:ext uri="{FF2B5EF4-FFF2-40B4-BE49-F238E27FC236}">
                <a16:creationId xmlns:a16="http://schemas.microsoft.com/office/drawing/2014/main" id="{53E7E2B0-0355-0F45-B55D-500803DD12BE}"/>
              </a:ext>
            </a:extLst>
          </p:cNvPr>
          <p:cNvPicPr>
            <a:picLocks noChangeAspect="1"/>
          </p:cNvPicPr>
          <p:nvPr/>
        </p:nvPicPr>
        <p:blipFill rotWithShape="1">
          <a:blip r:embed="rId11">
            <a:extLst>
              <a:ext uri="{28A0092B-C50C-407E-A947-70E740481C1C}">
                <a14:useLocalDpi xmlns:a14="http://schemas.microsoft.com/office/drawing/2010/main" val="0"/>
              </a:ext>
            </a:extLst>
          </a:blip>
          <a:srcRect l="5786" t="9117" r="9028"/>
          <a:stretch/>
        </p:blipFill>
        <p:spPr>
          <a:xfrm>
            <a:off x="22460065" y="10839386"/>
            <a:ext cx="6454762" cy="2754556"/>
          </a:xfrm>
          <a:prstGeom prst="rect">
            <a:avLst/>
          </a:prstGeom>
        </p:spPr>
      </p:pic>
      <p:sp>
        <p:nvSpPr>
          <p:cNvPr id="49" name="TextBox 48">
            <a:extLst>
              <a:ext uri="{FF2B5EF4-FFF2-40B4-BE49-F238E27FC236}">
                <a16:creationId xmlns:a16="http://schemas.microsoft.com/office/drawing/2014/main" id="{E26833E7-61F8-A247-A17D-1827E63A3430}"/>
              </a:ext>
            </a:extLst>
          </p:cNvPr>
          <p:cNvSpPr txBox="1"/>
          <p:nvPr/>
        </p:nvSpPr>
        <p:spPr>
          <a:xfrm>
            <a:off x="16081238" y="13679557"/>
            <a:ext cx="11728724" cy="1179810"/>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Component Analysis in a Mixture Raman Signal</a:t>
            </a:r>
            <a:endParaRPr lang="en-US" altLang="en-US" sz="3200" u="sng" dirty="0">
              <a:latin typeface="Arial" charset="0"/>
              <a:ea typeface="Arial" charset="0"/>
              <a:cs typeface="Arial" charset="0"/>
            </a:endParaRPr>
          </a:p>
          <a:p>
            <a:pPr marL="131443" algn="just">
              <a:spcAft>
                <a:spcPts val="800"/>
              </a:spcAft>
            </a:pPr>
            <a:endParaRPr lang="en-US" sz="3200" dirty="0"/>
          </a:p>
        </p:txBody>
      </p:sp>
      <p:sp>
        <p:nvSpPr>
          <p:cNvPr id="50" name="TextBox 49">
            <a:extLst>
              <a:ext uri="{FF2B5EF4-FFF2-40B4-BE49-F238E27FC236}">
                <a16:creationId xmlns:a16="http://schemas.microsoft.com/office/drawing/2014/main" id="{0E543908-3B1C-424C-AE78-BC270504668A}"/>
              </a:ext>
            </a:extLst>
          </p:cNvPr>
          <p:cNvSpPr txBox="1"/>
          <p:nvPr/>
        </p:nvSpPr>
        <p:spPr>
          <a:xfrm>
            <a:off x="752152" y="17505131"/>
            <a:ext cx="12161855" cy="1118255"/>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Motivation</a:t>
            </a:r>
            <a:endParaRPr lang="en-US" altLang="en-US" sz="2800" u="sng" dirty="0">
              <a:latin typeface="Arial" charset="0"/>
              <a:ea typeface="Arial" charset="0"/>
              <a:cs typeface="Arial" charset="0"/>
            </a:endParaRPr>
          </a:p>
          <a:p>
            <a:pPr marL="131443" algn="just">
              <a:spcAft>
                <a:spcPts val="800"/>
              </a:spcAft>
            </a:pPr>
            <a:endParaRPr lang="en-US" sz="2800" dirty="0"/>
          </a:p>
        </p:txBody>
      </p:sp>
      <p:pic>
        <p:nvPicPr>
          <p:cNvPr id="22" name="Picture 21">
            <a:extLst>
              <a:ext uri="{FF2B5EF4-FFF2-40B4-BE49-F238E27FC236}">
                <a16:creationId xmlns:a16="http://schemas.microsoft.com/office/drawing/2014/main" id="{C47F6D63-EB68-874A-86E7-3DF0A1A1AD5C}"/>
              </a:ext>
            </a:extLst>
          </p:cNvPr>
          <p:cNvPicPr>
            <a:picLocks noChangeAspect="1"/>
          </p:cNvPicPr>
          <p:nvPr/>
        </p:nvPicPr>
        <p:blipFill rotWithShape="1">
          <a:blip r:embed="rId12">
            <a:extLst>
              <a:ext uri="{28A0092B-C50C-407E-A947-70E740481C1C}">
                <a14:useLocalDpi xmlns:a14="http://schemas.microsoft.com/office/drawing/2010/main" val="0"/>
              </a:ext>
            </a:extLst>
          </a:blip>
          <a:srcRect l="5312" t="9581" r="8770"/>
          <a:stretch/>
        </p:blipFill>
        <p:spPr>
          <a:xfrm>
            <a:off x="14302819" y="10759137"/>
            <a:ext cx="6524917" cy="2746686"/>
          </a:xfrm>
          <a:prstGeom prst="rect">
            <a:avLst/>
          </a:prstGeom>
        </p:spPr>
      </p:pic>
      <p:sp>
        <p:nvSpPr>
          <p:cNvPr id="54" name="TextBox 53">
            <a:extLst>
              <a:ext uri="{FF2B5EF4-FFF2-40B4-BE49-F238E27FC236}">
                <a16:creationId xmlns:a16="http://schemas.microsoft.com/office/drawing/2014/main" id="{654C6500-9B0A-FD4A-8249-F0631D3373B9}"/>
              </a:ext>
            </a:extLst>
          </p:cNvPr>
          <p:cNvSpPr txBox="1"/>
          <p:nvPr/>
        </p:nvSpPr>
        <p:spPr>
          <a:xfrm>
            <a:off x="14370553" y="10087821"/>
            <a:ext cx="6524917" cy="615553"/>
          </a:xfrm>
          <a:prstGeom prst="rect">
            <a:avLst/>
          </a:prstGeom>
          <a:noFill/>
        </p:spPr>
        <p:txBody>
          <a:bodyPr wrap="square" rtlCol="0">
            <a:spAutoFit/>
          </a:bodyPr>
          <a:lstStyle/>
          <a:p>
            <a:pPr algn="ctr"/>
            <a:r>
              <a:rPr lang="en-US" sz="3400" b="1" dirty="0"/>
              <a:t>Water Baseline Subtraction Output</a:t>
            </a:r>
          </a:p>
        </p:txBody>
      </p:sp>
      <p:sp>
        <p:nvSpPr>
          <p:cNvPr id="55" name="TextBox 54">
            <a:extLst>
              <a:ext uri="{FF2B5EF4-FFF2-40B4-BE49-F238E27FC236}">
                <a16:creationId xmlns:a16="http://schemas.microsoft.com/office/drawing/2014/main" id="{FB03235F-C4C9-4D4D-8BD9-AA4B589F59DB}"/>
              </a:ext>
            </a:extLst>
          </p:cNvPr>
          <p:cNvSpPr txBox="1"/>
          <p:nvPr/>
        </p:nvSpPr>
        <p:spPr>
          <a:xfrm>
            <a:off x="22256863" y="10176702"/>
            <a:ext cx="6919182" cy="615553"/>
          </a:xfrm>
          <a:prstGeom prst="rect">
            <a:avLst/>
          </a:prstGeom>
          <a:noFill/>
        </p:spPr>
        <p:txBody>
          <a:bodyPr wrap="square" rtlCol="0">
            <a:spAutoFit/>
          </a:bodyPr>
          <a:lstStyle/>
          <a:p>
            <a:pPr algn="ctr"/>
            <a:r>
              <a:rPr lang="en-US" sz="3400" b="1" dirty="0"/>
              <a:t>Acetone Baseline Subtraction Output</a:t>
            </a:r>
          </a:p>
        </p:txBody>
      </p:sp>
      <p:sp>
        <p:nvSpPr>
          <p:cNvPr id="27" name="TextBox 26">
            <a:extLst>
              <a:ext uri="{FF2B5EF4-FFF2-40B4-BE49-F238E27FC236}">
                <a16:creationId xmlns:a16="http://schemas.microsoft.com/office/drawing/2014/main" id="{18349836-73A0-214C-98E5-E9B0410BBA49}"/>
              </a:ext>
            </a:extLst>
          </p:cNvPr>
          <p:cNvSpPr txBox="1"/>
          <p:nvPr/>
        </p:nvSpPr>
        <p:spPr>
          <a:xfrm>
            <a:off x="14312052" y="8640776"/>
            <a:ext cx="14897945" cy="1077218"/>
          </a:xfrm>
          <a:prstGeom prst="rect">
            <a:avLst/>
          </a:prstGeom>
          <a:noFill/>
        </p:spPr>
        <p:txBody>
          <a:bodyPr wrap="square" rtlCol="0">
            <a:spAutoFit/>
          </a:bodyPr>
          <a:lstStyle/>
          <a:p>
            <a:pPr algn="just"/>
            <a:r>
              <a:rPr lang="en-US" sz="3200" dirty="0"/>
              <a:t>Used </a:t>
            </a:r>
            <a:r>
              <a:rPr lang="en-US" sz="3200" dirty="0" err="1"/>
              <a:t>PeakUtils</a:t>
            </a:r>
            <a:r>
              <a:rPr lang="en-US" sz="3200" dirty="0"/>
              <a:t> built in baseline function to perform polynomial fit baseline subtraction on NIST database spectra. Examples of this functionality are shown below.</a:t>
            </a:r>
          </a:p>
        </p:txBody>
      </p:sp>
      <p:pic>
        <p:nvPicPr>
          <p:cNvPr id="33" name="Picture 32">
            <a:extLst>
              <a:ext uri="{FF2B5EF4-FFF2-40B4-BE49-F238E27FC236}">
                <a16:creationId xmlns:a16="http://schemas.microsoft.com/office/drawing/2014/main" id="{E45AD5E3-34DE-B04D-97C4-0F57AD29D214}"/>
              </a:ext>
            </a:extLst>
          </p:cNvPr>
          <p:cNvPicPr>
            <a:picLocks noChangeAspect="1"/>
          </p:cNvPicPr>
          <p:nvPr/>
        </p:nvPicPr>
        <p:blipFill rotWithShape="1">
          <a:blip r:embed="rId13">
            <a:extLst>
              <a:ext uri="{28A0092B-C50C-407E-A947-70E740481C1C}">
                <a14:useLocalDpi xmlns:a14="http://schemas.microsoft.com/office/drawing/2010/main" val="0"/>
              </a:ext>
            </a:extLst>
          </a:blip>
          <a:srcRect t="7691" r="7112"/>
          <a:stretch/>
        </p:blipFill>
        <p:spPr>
          <a:xfrm>
            <a:off x="32604839" y="14252449"/>
            <a:ext cx="8857794" cy="5868402"/>
          </a:xfrm>
          <a:prstGeom prst="rect">
            <a:avLst/>
          </a:prstGeom>
        </p:spPr>
      </p:pic>
      <p:pic>
        <p:nvPicPr>
          <p:cNvPr id="40" name="Picture 39">
            <a:extLst>
              <a:ext uri="{FF2B5EF4-FFF2-40B4-BE49-F238E27FC236}">
                <a16:creationId xmlns:a16="http://schemas.microsoft.com/office/drawing/2014/main" id="{9FEDA322-2224-AB47-96B5-23CCD42DE855}"/>
              </a:ext>
            </a:extLst>
          </p:cNvPr>
          <p:cNvPicPr>
            <a:picLocks noChangeAspect="1"/>
          </p:cNvPicPr>
          <p:nvPr/>
        </p:nvPicPr>
        <p:blipFill rotWithShape="1">
          <a:blip r:embed="rId14">
            <a:extLst>
              <a:ext uri="{28A0092B-C50C-407E-A947-70E740481C1C}">
                <a14:useLocalDpi xmlns:a14="http://schemas.microsoft.com/office/drawing/2010/main" val="0"/>
              </a:ext>
            </a:extLst>
          </a:blip>
          <a:srcRect l="1396" t="9738" r="7071"/>
          <a:stretch/>
        </p:blipFill>
        <p:spPr>
          <a:xfrm>
            <a:off x="22388011" y="20420194"/>
            <a:ext cx="6268223" cy="4120837"/>
          </a:xfrm>
          <a:prstGeom prst="rect">
            <a:avLst/>
          </a:prstGeom>
          <a:ln w="76200">
            <a:solidFill>
              <a:srgbClr val="7030A0"/>
            </a:solidFill>
          </a:ln>
        </p:spPr>
      </p:pic>
      <p:pic>
        <p:nvPicPr>
          <p:cNvPr id="42" name="Picture 41">
            <a:extLst>
              <a:ext uri="{FF2B5EF4-FFF2-40B4-BE49-F238E27FC236}">
                <a16:creationId xmlns:a16="http://schemas.microsoft.com/office/drawing/2014/main" id="{34C4B190-B757-C84E-8C74-FAE9601E696D}"/>
              </a:ext>
            </a:extLst>
          </p:cNvPr>
          <p:cNvPicPr>
            <a:picLocks noChangeAspect="1"/>
          </p:cNvPicPr>
          <p:nvPr/>
        </p:nvPicPr>
        <p:blipFill rotWithShape="1">
          <a:blip r:embed="rId15">
            <a:extLst>
              <a:ext uri="{28A0092B-C50C-407E-A947-70E740481C1C}">
                <a14:useLocalDpi xmlns:a14="http://schemas.microsoft.com/office/drawing/2010/main" val="0"/>
              </a:ext>
            </a:extLst>
          </a:blip>
          <a:srcRect l="6014" t="4137" r="6812"/>
          <a:stretch/>
        </p:blipFill>
        <p:spPr>
          <a:xfrm>
            <a:off x="21330921" y="15863645"/>
            <a:ext cx="8007560" cy="3522276"/>
          </a:xfrm>
          <a:prstGeom prst="rect">
            <a:avLst/>
          </a:prstGeom>
        </p:spPr>
      </p:pic>
      <p:sp>
        <p:nvSpPr>
          <p:cNvPr id="63" name="TextBox 62">
            <a:extLst>
              <a:ext uri="{FF2B5EF4-FFF2-40B4-BE49-F238E27FC236}">
                <a16:creationId xmlns:a16="http://schemas.microsoft.com/office/drawing/2014/main" id="{61CDF292-1FFB-5446-983A-FD6A6EFAF132}"/>
              </a:ext>
            </a:extLst>
          </p:cNvPr>
          <p:cNvSpPr txBox="1"/>
          <p:nvPr/>
        </p:nvSpPr>
        <p:spPr>
          <a:xfrm>
            <a:off x="14203429" y="14284264"/>
            <a:ext cx="15084767" cy="1569660"/>
          </a:xfrm>
          <a:prstGeom prst="rect">
            <a:avLst/>
          </a:prstGeom>
          <a:noFill/>
        </p:spPr>
        <p:txBody>
          <a:bodyPr wrap="square" rtlCol="0">
            <a:spAutoFit/>
          </a:bodyPr>
          <a:lstStyle/>
          <a:p>
            <a:pPr algn="just"/>
            <a:r>
              <a:rPr lang="en-US" sz="3200" dirty="0"/>
              <a:t>The </a:t>
            </a:r>
            <a:r>
              <a:rPr lang="en-US" sz="3200" dirty="0" err="1"/>
              <a:t>LMFit</a:t>
            </a:r>
            <a:r>
              <a:rPr lang="en-US" sz="3200" dirty="0"/>
              <a:t> package was utilized to identify 5 descriptors per peak in a mixture’s Raman signal including: location of the peak, peak height, and peak width. As a mixture has more peaks (components from decomposition) the amount of descriptors increases.</a:t>
            </a:r>
          </a:p>
        </p:txBody>
      </p:sp>
      <p:pic>
        <p:nvPicPr>
          <p:cNvPr id="48" name="Picture 47">
            <a:extLst>
              <a:ext uri="{FF2B5EF4-FFF2-40B4-BE49-F238E27FC236}">
                <a16:creationId xmlns:a16="http://schemas.microsoft.com/office/drawing/2014/main" id="{F9B7CB98-728C-164A-BBCC-A8A3A968948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193265" y="18376004"/>
            <a:ext cx="4940300" cy="1028700"/>
          </a:xfrm>
          <a:prstGeom prst="rect">
            <a:avLst/>
          </a:prstGeom>
        </p:spPr>
      </p:pic>
      <p:pic>
        <p:nvPicPr>
          <p:cNvPr id="56" name="Picture 55">
            <a:extLst>
              <a:ext uri="{FF2B5EF4-FFF2-40B4-BE49-F238E27FC236}">
                <a16:creationId xmlns:a16="http://schemas.microsoft.com/office/drawing/2014/main" id="{68CFC48F-B688-F847-9FEC-81FA5FED568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88311" y="16558000"/>
            <a:ext cx="4089400" cy="1257300"/>
          </a:xfrm>
          <a:prstGeom prst="rect">
            <a:avLst/>
          </a:prstGeom>
        </p:spPr>
      </p:pic>
      <p:sp>
        <p:nvSpPr>
          <p:cNvPr id="68" name="TextBox 67">
            <a:extLst>
              <a:ext uri="{FF2B5EF4-FFF2-40B4-BE49-F238E27FC236}">
                <a16:creationId xmlns:a16="http://schemas.microsoft.com/office/drawing/2014/main" id="{3A40EE34-FA21-694F-804B-6C6727084179}"/>
              </a:ext>
            </a:extLst>
          </p:cNvPr>
          <p:cNvSpPr txBox="1"/>
          <p:nvPr/>
        </p:nvSpPr>
        <p:spPr>
          <a:xfrm>
            <a:off x="14400957" y="16047954"/>
            <a:ext cx="6524917" cy="615553"/>
          </a:xfrm>
          <a:prstGeom prst="rect">
            <a:avLst/>
          </a:prstGeom>
          <a:noFill/>
        </p:spPr>
        <p:txBody>
          <a:bodyPr wrap="square" rtlCol="0">
            <a:spAutoFit/>
          </a:bodyPr>
          <a:lstStyle/>
          <a:p>
            <a:pPr algn="ctr"/>
            <a:r>
              <a:rPr lang="en-US" sz="3400" b="1" dirty="0"/>
              <a:t>Least Squares Model Equation</a:t>
            </a:r>
          </a:p>
        </p:txBody>
      </p:sp>
      <p:sp>
        <p:nvSpPr>
          <p:cNvPr id="70" name="TextBox 69">
            <a:extLst>
              <a:ext uri="{FF2B5EF4-FFF2-40B4-BE49-F238E27FC236}">
                <a16:creationId xmlns:a16="http://schemas.microsoft.com/office/drawing/2014/main" id="{9D128F38-DFC7-CA42-9C97-BC0AEF2A8894}"/>
              </a:ext>
            </a:extLst>
          </p:cNvPr>
          <p:cNvSpPr txBox="1"/>
          <p:nvPr/>
        </p:nvSpPr>
        <p:spPr>
          <a:xfrm>
            <a:off x="14238778" y="17755175"/>
            <a:ext cx="6849274" cy="615553"/>
          </a:xfrm>
          <a:prstGeom prst="rect">
            <a:avLst/>
          </a:prstGeom>
          <a:noFill/>
        </p:spPr>
        <p:txBody>
          <a:bodyPr wrap="square" rtlCol="0">
            <a:spAutoFit/>
          </a:bodyPr>
          <a:lstStyle/>
          <a:p>
            <a:pPr algn="ctr"/>
            <a:r>
              <a:rPr lang="en-US" sz="3400" b="1" dirty="0"/>
              <a:t>Lorentzian Equation for a Single Peak</a:t>
            </a:r>
          </a:p>
        </p:txBody>
      </p:sp>
      <p:sp>
        <p:nvSpPr>
          <p:cNvPr id="72" name="TextBox 71">
            <a:extLst>
              <a:ext uri="{FF2B5EF4-FFF2-40B4-BE49-F238E27FC236}">
                <a16:creationId xmlns:a16="http://schemas.microsoft.com/office/drawing/2014/main" id="{2EE8FFE1-716C-084D-B268-1E29B06782BA}"/>
              </a:ext>
            </a:extLst>
          </p:cNvPr>
          <p:cNvSpPr txBox="1"/>
          <p:nvPr/>
        </p:nvSpPr>
        <p:spPr>
          <a:xfrm>
            <a:off x="32976558" y="13624932"/>
            <a:ext cx="8373779" cy="615553"/>
          </a:xfrm>
          <a:prstGeom prst="rect">
            <a:avLst/>
          </a:prstGeom>
          <a:noFill/>
        </p:spPr>
        <p:txBody>
          <a:bodyPr wrap="square" rtlCol="0">
            <a:spAutoFit/>
          </a:bodyPr>
          <a:lstStyle/>
          <a:p>
            <a:pPr algn="ctr"/>
            <a:r>
              <a:rPr lang="en-US" sz="3400" b="1" dirty="0"/>
              <a:t>Carbon Monoxide Spectra Lorentzian Output</a:t>
            </a:r>
          </a:p>
        </p:txBody>
      </p:sp>
      <p:sp>
        <p:nvSpPr>
          <p:cNvPr id="74" name="TextBox 73">
            <a:extLst>
              <a:ext uri="{FF2B5EF4-FFF2-40B4-BE49-F238E27FC236}">
                <a16:creationId xmlns:a16="http://schemas.microsoft.com/office/drawing/2014/main" id="{695C6AD4-3817-4A42-9F55-A62B6E633C42}"/>
              </a:ext>
            </a:extLst>
          </p:cNvPr>
          <p:cNvSpPr txBox="1"/>
          <p:nvPr/>
        </p:nvSpPr>
        <p:spPr>
          <a:xfrm>
            <a:off x="15588311" y="19636075"/>
            <a:ext cx="12647543" cy="1179810"/>
          </a:xfrm>
          <a:prstGeom prst="rect">
            <a:avLst/>
          </a:prstGeom>
          <a:noFill/>
        </p:spPr>
        <p:txBody>
          <a:bodyPr wrap="square" rtlCol="0">
            <a:spAutoFit/>
          </a:bodyPr>
          <a:lstStyle/>
          <a:p>
            <a:pPr marL="131443" algn="ctr">
              <a:spcAft>
                <a:spcPts val="800"/>
              </a:spcAft>
            </a:pPr>
            <a:r>
              <a:rPr lang="en-US" sz="3200" u="sng" dirty="0">
                <a:solidFill>
                  <a:srgbClr val="623E92"/>
                </a:solidFill>
                <a:latin typeface="Arial Black" panose="020B0A04020102020204" pitchFamily="34" charset="0"/>
              </a:rPr>
              <a:t>Component Confidence based on Euclidean Distance</a:t>
            </a:r>
            <a:endParaRPr lang="en-US" altLang="en-US" sz="3200" u="sng" dirty="0">
              <a:latin typeface="Arial" charset="0"/>
              <a:ea typeface="Arial" charset="0"/>
              <a:cs typeface="Arial" charset="0"/>
            </a:endParaRPr>
          </a:p>
          <a:p>
            <a:pPr marL="131443" algn="just">
              <a:spcAft>
                <a:spcPts val="800"/>
              </a:spcAft>
            </a:pPr>
            <a:endParaRPr lang="en-US" sz="3200" dirty="0"/>
          </a:p>
        </p:txBody>
      </p:sp>
      <p:pic>
        <p:nvPicPr>
          <p:cNvPr id="3" name="Picture 2">
            <a:extLst>
              <a:ext uri="{FF2B5EF4-FFF2-40B4-BE49-F238E27FC236}">
                <a16:creationId xmlns:a16="http://schemas.microsoft.com/office/drawing/2014/main" id="{9A9434F6-8086-2944-9D89-AC2CD29CC1A3}"/>
              </a:ext>
            </a:extLst>
          </p:cNvPr>
          <p:cNvPicPr>
            <a:picLocks noChangeAspect="1"/>
          </p:cNvPicPr>
          <p:nvPr/>
        </p:nvPicPr>
        <p:blipFill rotWithShape="1">
          <a:blip r:embed="rId18">
            <a:extLst>
              <a:ext uri="{28A0092B-C50C-407E-A947-70E740481C1C}">
                <a14:useLocalDpi xmlns:a14="http://schemas.microsoft.com/office/drawing/2010/main" val="0"/>
              </a:ext>
            </a:extLst>
          </a:blip>
          <a:srcRect l="1017" t="7448" r="6124"/>
          <a:stretch/>
        </p:blipFill>
        <p:spPr>
          <a:xfrm>
            <a:off x="14859006" y="28225237"/>
            <a:ext cx="4724397" cy="3139245"/>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08D06C3-86F9-B94A-BE0D-1FB01DC38B4D}"/>
                  </a:ext>
                </a:extLst>
              </p:cNvPr>
              <p:cNvSpPr txBox="1"/>
              <p:nvPr/>
            </p:nvSpPr>
            <p:spPr>
              <a:xfrm>
                <a:off x="14312052" y="20222640"/>
                <a:ext cx="7707657" cy="4524315"/>
              </a:xfrm>
              <a:prstGeom prst="rect">
                <a:avLst/>
              </a:prstGeom>
              <a:noFill/>
            </p:spPr>
            <p:txBody>
              <a:bodyPr wrap="square" rtlCol="0">
                <a:spAutoFit/>
              </a:bodyPr>
              <a:lstStyle/>
              <a:p>
                <a:pPr algn="just"/>
                <a:r>
                  <a:rPr lang="en-US" sz="3200" dirty="0"/>
                  <a:t>Once components in a ‘testing’ dataset mixture are identified the next step is to take a ‘training’ dataset location and share with the user the Euclidean distance between the two datasets. For this software if a peak location is more then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10 cm</a:t>
                </a:r>
                <a:r>
                  <a:rPr lang="en-US" sz="3200" baseline="30000" dirty="0"/>
                  <a:t>-1 </a:t>
                </a:r>
                <a:r>
                  <a:rPr lang="en-US" sz="3200" dirty="0"/>
                  <a:t>from the literature values the confidence that the peak represents the compound is zero. This range was set from experimental considerations.</a:t>
                </a:r>
              </a:p>
            </p:txBody>
          </p:sp>
        </mc:Choice>
        <mc:Fallback xmlns="">
          <p:sp>
            <p:nvSpPr>
              <p:cNvPr id="60" name="TextBox 59">
                <a:extLst>
                  <a:ext uri="{FF2B5EF4-FFF2-40B4-BE49-F238E27FC236}">
                    <a16:creationId xmlns:a16="http://schemas.microsoft.com/office/drawing/2014/main" id="{C08D06C3-86F9-B94A-BE0D-1FB01DC38B4D}"/>
                  </a:ext>
                </a:extLst>
              </p:cNvPr>
              <p:cNvSpPr txBox="1">
                <a:spLocks noRot="1" noChangeAspect="1" noMove="1" noResize="1" noEditPoints="1" noAdjustHandles="1" noChangeArrowheads="1" noChangeShapeType="1" noTextEdit="1"/>
              </p:cNvSpPr>
              <p:nvPr/>
            </p:nvSpPr>
            <p:spPr>
              <a:xfrm>
                <a:off x="14312052" y="20222640"/>
                <a:ext cx="7707657" cy="4524315"/>
              </a:xfrm>
              <a:prstGeom prst="rect">
                <a:avLst/>
              </a:prstGeom>
              <a:blipFill>
                <a:blip r:embed="rId20"/>
                <a:stretch>
                  <a:fillRect l="-1809" t="-1397" r="-1809" b="-3073"/>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8818222F-684F-AD47-A577-0FDC01B16A14}"/>
              </a:ext>
            </a:extLst>
          </p:cNvPr>
          <p:cNvSpPr txBox="1"/>
          <p:nvPr/>
        </p:nvSpPr>
        <p:spPr>
          <a:xfrm>
            <a:off x="14467650" y="26601927"/>
            <a:ext cx="14518606" cy="1077218"/>
          </a:xfrm>
          <a:prstGeom prst="rect">
            <a:avLst/>
          </a:prstGeom>
          <a:noFill/>
        </p:spPr>
        <p:txBody>
          <a:bodyPr wrap="square" rtlCol="0">
            <a:spAutoFit/>
          </a:bodyPr>
          <a:lstStyle/>
          <a:p>
            <a:pPr algn="just"/>
            <a:r>
              <a:rPr lang="en-US" sz="3200" dirty="0"/>
              <a:t>After creating a theoretical NIST ‘training’ datasets and proving the functionality of the code the final step was to test it on experimental data sets taken in the lab.</a:t>
            </a:r>
          </a:p>
        </p:txBody>
      </p:sp>
      <p:sp>
        <p:nvSpPr>
          <p:cNvPr id="14" name="Rectangle 13">
            <a:extLst>
              <a:ext uri="{FF2B5EF4-FFF2-40B4-BE49-F238E27FC236}">
                <a16:creationId xmlns:a16="http://schemas.microsoft.com/office/drawing/2014/main" id="{A4063F9E-6E66-6740-81E2-47484BED9877}"/>
              </a:ext>
            </a:extLst>
          </p:cNvPr>
          <p:cNvSpPr/>
          <p:nvPr/>
        </p:nvSpPr>
        <p:spPr>
          <a:xfrm>
            <a:off x="25231060" y="16592391"/>
            <a:ext cx="723014" cy="78370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10;&#10;Description automatically generated">
            <a:extLst>
              <a:ext uri="{FF2B5EF4-FFF2-40B4-BE49-F238E27FC236}">
                <a16:creationId xmlns:a16="http://schemas.microsoft.com/office/drawing/2014/main" id="{8938C80F-4CAA-4766-9058-EA34AA27031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032816" y="27879019"/>
            <a:ext cx="9144019" cy="3657607"/>
          </a:xfrm>
          <a:prstGeom prst="rect">
            <a:avLst/>
          </a:prstGeom>
        </p:spPr>
      </p:pic>
    </p:spTree>
    <p:extLst>
      <p:ext uri="{BB962C8B-B14F-4D97-AF65-F5344CB8AC3E}">
        <p14:creationId xmlns:p14="http://schemas.microsoft.com/office/powerpoint/2010/main" val="35254201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3046</TotalTime>
  <Words>646</Words>
  <Application>Microsoft Office PowerPoint</Application>
  <PresentationFormat>Custom</PresentationFormat>
  <Paragraphs>48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Rasmussen</dc:creator>
  <cp:lastModifiedBy>Jonorato</cp:lastModifiedBy>
  <cp:revision>44</cp:revision>
  <dcterms:created xsi:type="dcterms:W3CDTF">2019-03-08T23:15:53Z</dcterms:created>
  <dcterms:modified xsi:type="dcterms:W3CDTF">2019-03-18T06:02:30Z</dcterms:modified>
</cp:coreProperties>
</file>